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72" r:id="rId2"/>
    <p:sldId id="273" r:id="rId3"/>
    <p:sldId id="274" r:id="rId4"/>
    <p:sldId id="275" r:id="rId5"/>
    <p:sldId id="276" r:id="rId6"/>
    <p:sldId id="277" r:id="rId7"/>
    <p:sldId id="278" r:id="rId8"/>
    <p:sldId id="279" r:id="rId9"/>
    <p:sldId id="280" r:id="rId10"/>
    <p:sldId id="281" r:id="rId11"/>
    <p:sldId id="282" r:id="rId12"/>
  </p:sldIdLst>
  <p:sldSz cx="12192000" cy="6858000"/>
  <p:notesSz cx="7010400" cy="92964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EEB07055-546D-4FE1-9697-6877B8650DE3}" type="datetimeFigureOut">
              <a:rPr lang="it-IT" smtClean="0"/>
              <a:t>10/02/2021</a:t>
            </a:fld>
            <a:endParaRPr lang="it-IT"/>
          </a:p>
        </p:txBody>
      </p:sp>
      <p:sp>
        <p:nvSpPr>
          <p:cNvPr id="4" name="Segnaposto immagine diapositiva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0B9C7EEA-0E13-4479-B42D-7D1DDF342905}" type="slidenum">
              <a:rPr lang="it-IT" smtClean="0"/>
              <a:t>‹N›</a:t>
            </a:fld>
            <a:endParaRPr lang="it-IT"/>
          </a:p>
        </p:txBody>
      </p:sp>
    </p:spTree>
    <p:extLst>
      <p:ext uri="{BB962C8B-B14F-4D97-AF65-F5344CB8AC3E}">
        <p14:creationId xmlns:p14="http://schemas.microsoft.com/office/powerpoint/2010/main" val="42514450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A3AF8C5-5A08-4A2B-B00E-02C71BD7F910}"/>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1F36B0E9-A91C-4888-8D11-03BF41F4D22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642BE8C6-8F02-4887-9409-634C2F13283A}"/>
              </a:ext>
            </a:extLst>
          </p:cNvPr>
          <p:cNvSpPr>
            <a:spLocks noGrp="1"/>
          </p:cNvSpPr>
          <p:nvPr>
            <p:ph type="dt" sz="half" idx="10"/>
          </p:nvPr>
        </p:nvSpPr>
        <p:spPr/>
        <p:txBody>
          <a:bodyPr/>
          <a:lstStyle/>
          <a:p>
            <a:fld id="{1A50AA41-E380-4E87-829C-CB692ED47789}" type="datetimeFigureOut">
              <a:rPr lang="it-IT" smtClean="0"/>
              <a:t>10/02/2021</a:t>
            </a:fld>
            <a:endParaRPr lang="it-IT"/>
          </a:p>
        </p:txBody>
      </p:sp>
      <p:sp>
        <p:nvSpPr>
          <p:cNvPr id="5" name="Segnaposto piè di pagina 4">
            <a:extLst>
              <a:ext uri="{FF2B5EF4-FFF2-40B4-BE49-F238E27FC236}">
                <a16:creationId xmlns:a16="http://schemas.microsoft.com/office/drawing/2014/main" id="{C4D91C46-49BC-4901-BA4A-D39C7DA2766D}"/>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ED8145B6-26C9-44F3-85F0-32DE8110EFC7}"/>
              </a:ext>
            </a:extLst>
          </p:cNvPr>
          <p:cNvSpPr>
            <a:spLocks noGrp="1"/>
          </p:cNvSpPr>
          <p:nvPr>
            <p:ph type="sldNum" sz="quarter" idx="12"/>
          </p:nvPr>
        </p:nvSpPr>
        <p:spPr/>
        <p:txBody>
          <a:bodyPr/>
          <a:lstStyle/>
          <a:p>
            <a:fld id="{0FB2C836-4C8D-43AE-8CED-DD75DD9F1D5C}" type="slidenum">
              <a:rPr lang="it-IT" smtClean="0"/>
              <a:t>‹N›</a:t>
            </a:fld>
            <a:endParaRPr lang="it-IT"/>
          </a:p>
        </p:txBody>
      </p:sp>
    </p:spTree>
    <p:extLst>
      <p:ext uri="{BB962C8B-B14F-4D97-AF65-F5344CB8AC3E}">
        <p14:creationId xmlns:p14="http://schemas.microsoft.com/office/powerpoint/2010/main" val="18583445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B0F01C9-7CE5-4AF3-871D-D6077A92278C}"/>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4621D5E9-E3A9-47B1-963B-0468C181C11E}"/>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4E1DE22B-910A-4786-99EC-1506DB31426B}"/>
              </a:ext>
            </a:extLst>
          </p:cNvPr>
          <p:cNvSpPr>
            <a:spLocks noGrp="1"/>
          </p:cNvSpPr>
          <p:nvPr>
            <p:ph type="dt" sz="half" idx="10"/>
          </p:nvPr>
        </p:nvSpPr>
        <p:spPr/>
        <p:txBody>
          <a:bodyPr/>
          <a:lstStyle/>
          <a:p>
            <a:fld id="{1A50AA41-E380-4E87-829C-CB692ED47789}" type="datetimeFigureOut">
              <a:rPr lang="it-IT" smtClean="0"/>
              <a:t>10/02/2021</a:t>
            </a:fld>
            <a:endParaRPr lang="it-IT"/>
          </a:p>
        </p:txBody>
      </p:sp>
      <p:sp>
        <p:nvSpPr>
          <p:cNvPr id="5" name="Segnaposto piè di pagina 4">
            <a:extLst>
              <a:ext uri="{FF2B5EF4-FFF2-40B4-BE49-F238E27FC236}">
                <a16:creationId xmlns:a16="http://schemas.microsoft.com/office/drawing/2014/main" id="{43A0067B-3DA4-4CBD-B510-6227B34E475D}"/>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22C629A5-58A9-4A34-B7AC-0CA3EA5D16B2}"/>
              </a:ext>
            </a:extLst>
          </p:cNvPr>
          <p:cNvSpPr>
            <a:spLocks noGrp="1"/>
          </p:cNvSpPr>
          <p:nvPr>
            <p:ph type="sldNum" sz="quarter" idx="12"/>
          </p:nvPr>
        </p:nvSpPr>
        <p:spPr/>
        <p:txBody>
          <a:bodyPr/>
          <a:lstStyle/>
          <a:p>
            <a:fld id="{0FB2C836-4C8D-43AE-8CED-DD75DD9F1D5C}" type="slidenum">
              <a:rPr lang="it-IT" smtClean="0"/>
              <a:t>‹N›</a:t>
            </a:fld>
            <a:endParaRPr lang="it-IT"/>
          </a:p>
        </p:txBody>
      </p:sp>
    </p:spTree>
    <p:extLst>
      <p:ext uri="{BB962C8B-B14F-4D97-AF65-F5344CB8AC3E}">
        <p14:creationId xmlns:p14="http://schemas.microsoft.com/office/powerpoint/2010/main" val="6116499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82C83870-87C6-4E6E-BB82-19D88308942C}"/>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5F96083D-2EE1-401F-A9C8-0AB6AE6AF6C9}"/>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ADD7A3BB-3CF4-46B3-B16C-17569992536B}"/>
              </a:ext>
            </a:extLst>
          </p:cNvPr>
          <p:cNvSpPr>
            <a:spLocks noGrp="1"/>
          </p:cNvSpPr>
          <p:nvPr>
            <p:ph type="dt" sz="half" idx="10"/>
          </p:nvPr>
        </p:nvSpPr>
        <p:spPr/>
        <p:txBody>
          <a:bodyPr/>
          <a:lstStyle/>
          <a:p>
            <a:fld id="{1A50AA41-E380-4E87-829C-CB692ED47789}" type="datetimeFigureOut">
              <a:rPr lang="it-IT" smtClean="0"/>
              <a:t>10/02/2021</a:t>
            </a:fld>
            <a:endParaRPr lang="it-IT"/>
          </a:p>
        </p:txBody>
      </p:sp>
      <p:sp>
        <p:nvSpPr>
          <p:cNvPr id="5" name="Segnaposto piè di pagina 4">
            <a:extLst>
              <a:ext uri="{FF2B5EF4-FFF2-40B4-BE49-F238E27FC236}">
                <a16:creationId xmlns:a16="http://schemas.microsoft.com/office/drawing/2014/main" id="{E0BBA1FA-CEA1-40B0-A9B7-B4E21D355DDE}"/>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1C6BE859-6E8C-43FE-B586-0545749E5084}"/>
              </a:ext>
            </a:extLst>
          </p:cNvPr>
          <p:cNvSpPr>
            <a:spLocks noGrp="1"/>
          </p:cNvSpPr>
          <p:nvPr>
            <p:ph type="sldNum" sz="quarter" idx="12"/>
          </p:nvPr>
        </p:nvSpPr>
        <p:spPr/>
        <p:txBody>
          <a:bodyPr/>
          <a:lstStyle/>
          <a:p>
            <a:fld id="{0FB2C836-4C8D-43AE-8CED-DD75DD9F1D5C}" type="slidenum">
              <a:rPr lang="it-IT" smtClean="0"/>
              <a:t>‹N›</a:t>
            </a:fld>
            <a:endParaRPr lang="it-IT"/>
          </a:p>
        </p:txBody>
      </p:sp>
    </p:spTree>
    <p:extLst>
      <p:ext uri="{BB962C8B-B14F-4D97-AF65-F5344CB8AC3E}">
        <p14:creationId xmlns:p14="http://schemas.microsoft.com/office/powerpoint/2010/main" val="29259047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6A10313-F0AA-451F-9DA1-18210211301B}"/>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93F5BD6E-EF83-41AC-ACD4-7D66271929E9}"/>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B5E01A1C-8BE3-4D9E-BCAA-91EA7492FDAD}"/>
              </a:ext>
            </a:extLst>
          </p:cNvPr>
          <p:cNvSpPr>
            <a:spLocks noGrp="1"/>
          </p:cNvSpPr>
          <p:nvPr>
            <p:ph type="dt" sz="half" idx="10"/>
          </p:nvPr>
        </p:nvSpPr>
        <p:spPr/>
        <p:txBody>
          <a:bodyPr/>
          <a:lstStyle/>
          <a:p>
            <a:fld id="{1A50AA41-E380-4E87-829C-CB692ED47789}" type="datetimeFigureOut">
              <a:rPr lang="it-IT" smtClean="0"/>
              <a:t>10/02/2021</a:t>
            </a:fld>
            <a:endParaRPr lang="it-IT"/>
          </a:p>
        </p:txBody>
      </p:sp>
      <p:sp>
        <p:nvSpPr>
          <p:cNvPr id="5" name="Segnaposto piè di pagina 4">
            <a:extLst>
              <a:ext uri="{FF2B5EF4-FFF2-40B4-BE49-F238E27FC236}">
                <a16:creationId xmlns:a16="http://schemas.microsoft.com/office/drawing/2014/main" id="{6E8B56F8-A3D1-416C-8AED-646C42EF352B}"/>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8435B2E6-BBF6-4334-ACEF-5040E9D86D7F}"/>
              </a:ext>
            </a:extLst>
          </p:cNvPr>
          <p:cNvSpPr>
            <a:spLocks noGrp="1"/>
          </p:cNvSpPr>
          <p:nvPr>
            <p:ph type="sldNum" sz="quarter" idx="12"/>
          </p:nvPr>
        </p:nvSpPr>
        <p:spPr/>
        <p:txBody>
          <a:bodyPr/>
          <a:lstStyle/>
          <a:p>
            <a:fld id="{0FB2C836-4C8D-43AE-8CED-DD75DD9F1D5C}" type="slidenum">
              <a:rPr lang="it-IT" smtClean="0"/>
              <a:t>‹N›</a:t>
            </a:fld>
            <a:endParaRPr lang="it-IT"/>
          </a:p>
        </p:txBody>
      </p:sp>
    </p:spTree>
    <p:extLst>
      <p:ext uri="{BB962C8B-B14F-4D97-AF65-F5344CB8AC3E}">
        <p14:creationId xmlns:p14="http://schemas.microsoft.com/office/powerpoint/2010/main" val="38212858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E5CE230-A687-4CE2-9EFE-BD8D6945B78A}"/>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84F68EBB-5774-4802-8E75-AC3D5EBC2D9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4CB814BD-EDDE-4ECB-B701-64FBF5750BE4}"/>
              </a:ext>
            </a:extLst>
          </p:cNvPr>
          <p:cNvSpPr>
            <a:spLocks noGrp="1"/>
          </p:cNvSpPr>
          <p:nvPr>
            <p:ph type="dt" sz="half" idx="10"/>
          </p:nvPr>
        </p:nvSpPr>
        <p:spPr/>
        <p:txBody>
          <a:bodyPr/>
          <a:lstStyle/>
          <a:p>
            <a:fld id="{1A50AA41-E380-4E87-829C-CB692ED47789}" type="datetimeFigureOut">
              <a:rPr lang="it-IT" smtClean="0"/>
              <a:t>10/02/2021</a:t>
            </a:fld>
            <a:endParaRPr lang="it-IT"/>
          </a:p>
        </p:txBody>
      </p:sp>
      <p:sp>
        <p:nvSpPr>
          <p:cNvPr id="5" name="Segnaposto piè di pagina 4">
            <a:extLst>
              <a:ext uri="{FF2B5EF4-FFF2-40B4-BE49-F238E27FC236}">
                <a16:creationId xmlns:a16="http://schemas.microsoft.com/office/drawing/2014/main" id="{BB6FD868-C81F-411B-91A4-041E44C78F70}"/>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2D8798C4-D1F6-4F44-9F5E-05638129F992}"/>
              </a:ext>
            </a:extLst>
          </p:cNvPr>
          <p:cNvSpPr>
            <a:spLocks noGrp="1"/>
          </p:cNvSpPr>
          <p:nvPr>
            <p:ph type="sldNum" sz="quarter" idx="12"/>
          </p:nvPr>
        </p:nvSpPr>
        <p:spPr/>
        <p:txBody>
          <a:bodyPr/>
          <a:lstStyle/>
          <a:p>
            <a:fld id="{0FB2C836-4C8D-43AE-8CED-DD75DD9F1D5C}" type="slidenum">
              <a:rPr lang="it-IT" smtClean="0"/>
              <a:t>‹N›</a:t>
            </a:fld>
            <a:endParaRPr lang="it-IT"/>
          </a:p>
        </p:txBody>
      </p:sp>
    </p:spTree>
    <p:extLst>
      <p:ext uri="{BB962C8B-B14F-4D97-AF65-F5344CB8AC3E}">
        <p14:creationId xmlns:p14="http://schemas.microsoft.com/office/powerpoint/2010/main" val="1228126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A687047-2636-407C-A31F-A57F31161C32}"/>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D15BD137-5E29-4F5E-9085-DE024B915E90}"/>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AFE6BC5F-ED5C-482C-8735-A83549746062}"/>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A3B99AAB-A1E9-4EC1-8D76-6B898C37B506}"/>
              </a:ext>
            </a:extLst>
          </p:cNvPr>
          <p:cNvSpPr>
            <a:spLocks noGrp="1"/>
          </p:cNvSpPr>
          <p:nvPr>
            <p:ph type="dt" sz="half" idx="10"/>
          </p:nvPr>
        </p:nvSpPr>
        <p:spPr/>
        <p:txBody>
          <a:bodyPr/>
          <a:lstStyle/>
          <a:p>
            <a:fld id="{1A50AA41-E380-4E87-829C-CB692ED47789}" type="datetimeFigureOut">
              <a:rPr lang="it-IT" smtClean="0"/>
              <a:t>10/02/2021</a:t>
            </a:fld>
            <a:endParaRPr lang="it-IT"/>
          </a:p>
        </p:txBody>
      </p:sp>
      <p:sp>
        <p:nvSpPr>
          <p:cNvPr id="6" name="Segnaposto piè di pagina 5">
            <a:extLst>
              <a:ext uri="{FF2B5EF4-FFF2-40B4-BE49-F238E27FC236}">
                <a16:creationId xmlns:a16="http://schemas.microsoft.com/office/drawing/2014/main" id="{95EEFFA2-4128-42D1-98B8-2428E113DFED}"/>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A858A54B-AF52-4D6F-89C9-6AC47E47B9AB}"/>
              </a:ext>
            </a:extLst>
          </p:cNvPr>
          <p:cNvSpPr>
            <a:spLocks noGrp="1"/>
          </p:cNvSpPr>
          <p:nvPr>
            <p:ph type="sldNum" sz="quarter" idx="12"/>
          </p:nvPr>
        </p:nvSpPr>
        <p:spPr/>
        <p:txBody>
          <a:bodyPr/>
          <a:lstStyle/>
          <a:p>
            <a:fld id="{0FB2C836-4C8D-43AE-8CED-DD75DD9F1D5C}" type="slidenum">
              <a:rPr lang="it-IT" smtClean="0"/>
              <a:t>‹N›</a:t>
            </a:fld>
            <a:endParaRPr lang="it-IT"/>
          </a:p>
        </p:txBody>
      </p:sp>
    </p:spTree>
    <p:extLst>
      <p:ext uri="{BB962C8B-B14F-4D97-AF65-F5344CB8AC3E}">
        <p14:creationId xmlns:p14="http://schemas.microsoft.com/office/powerpoint/2010/main" val="1519362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C8D950E-AE2D-46F1-81B3-80F60F2A0C2D}"/>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F7835BC1-E7F3-4A6A-8EEC-057A927C516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5CB32C66-B56D-490D-9D65-62B283D99482}"/>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007009E1-D6B0-4731-8F44-FD37A31711B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97435C1B-E83A-4E67-9C0D-8923E67A8D4B}"/>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3A986FA7-9939-4D1E-A396-7E676CAB33E7}"/>
              </a:ext>
            </a:extLst>
          </p:cNvPr>
          <p:cNvSpPr>
            <a:spLocks noGrp="1"/>
          </p:cNvSpPr>
          <p:nvPr>
            <p:ph type="dt" sz="half" idx="10"/>
          </p:nvPr>
        </p:nvSpPr>
        <p:spPr/>
        <p:txBody>
          <a:bodyPr/>
          <a:lstStyle/>
          <a:p>
            <a:fld id="{1A50AA41-E380-4E87-829C-CB692ED47789}" type="datetimeFigureOut">
              <a:rPr lang="it-IT" smtClean="0"/>
              <a:t>10/02/2021</a:t>
            </a:fld>
            <a:endParaRPr lang="it-IT"/>
          </a:p>
        </p:txBody>
      </p:sp>
      <p:sp>
        <p:nvSpPr>
          <p:cNvPr id="8" name="Segnaposto piè di pagina 7">
            <a:extLst>
              <a:ext uri="{FF2B5EF4-FFF2-40B4-BE49-F238E27FC236}">
                <a16:creationId xmlns:a16="http://schemas.microsoft.com/office/drawing/2014/main" id="{6D89F05A-FEC4-45F4-B0F2-DA5022C91C90}"/>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7283891B-ADF8-444B-85B3-F7B25BC04BA5}"/>
              </a:ext>
            </a:extLst>
          </p:cNvPr>
          <p:cNvSpPr>
            <a:spLocks noGrp="1"/>
          </p:cNvSpPr>
          <p:nvPr>
            <p:ph type="sldNum" sz="quarter" idx="12"/>
          </p:nvPr>
        </p:nvSpPr>
        <p:spPr/>
        <p:txBody>
          <a:bodyPr/>
          <a:lstStyle/>
          <a:p>
            <a:fld id="{0FB2C836-4C8D-43AE-8CED-DD75DD9F1D5C}" type="slidenum">
              <a:rPr lang="it-IT" smtClean="0"/>
              <a:t>‹N›</a:t>
            </a:fld>
            <a:endParaRPr lang="it-IT"/>
          </a:p>
        </p:txBody>
      </p:sp>
    </p:spTree>
    <p:extLst>
      <p:ext uri="{BB962C8B-B14F-4D97-AF65-F5344CB8AC3E}">
        <p14:creationId xmlns:p14="http://schemas.microsoft.com/office/powerpoint/2010/main" val="10209061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E824E08-403A-494F-B467-10A3C13F688C}"/>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0C3DAA97-E133-4EAB-B82E-FBCD3B48EFCD}"/>
              </a:ext>
            </a:extLst>
          </p:cNvPr>
          <p:cNvSpPr>
            <a:spLocks noGrp="1"/>
          </p:cNvSpPr>
          <p:nvPr>
            <p:ph type="dt" sz="half" idx="10"/>
          </p:nvPr>
        </p:nvSpPr>
        <p:spPr/>
        <p:txBody>
          <a:bodyPr/>
          <a:lstStyle/>
          <a:p>
            <a:fld id="{1A50AA41-E380-4E87-829C-CB692ED47789}" type="datetimeFigureOut">
              <a:rPr lang="it-IT" smtClean="0"/>
              <a:t>10/02/2021</a:t>
            </a:fld>
            <a:endParaRPr lang="it-IT"/>
          </a:p>
        </p:txBody>
      </p:sp>
      <p:sp>
        <p:nvSpPr>
          <p:cNvPr id="4" name="Segnaposto piè di pagina 3">
            <a:extLst>
              <a:ext uri="{FF2B5EF4-FFF2-40B4-BE49-F238E27FC236}">
                <a16:creationId xmlns:a16="http://schemas.microsoft.com/office/drawing/2014/main" id="{7C8A10CA-6482-4D80-9C05-C082B51A7B4A}"/>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7F21F70C-92E7-4422-B756-E8BA57DD0774}"/>
              </a:ext>
            </a:extLst>
          </p:cNvPr>
          <p:cNvSpPr>
            <a:spLocks noGrp="1"/>
          </p:cNvSpPr>
          <p:nvPr>
            <p:ph type="sldNum" sz="quarter" idx="12"/>
          </p:nvPr>
        </p:nvSpPr>
        <p:spPr/>
        <p:txBody>
          <a:bodyPr/>
          <a:lstStyle/>
          <a:p>
            <a:fld id="{0FB2C836-4C8D-43AE-8CED-DD75DD9F1D5C}" type="slidenum">
              <a:rPr lang="it-IT" smtClean="0"/>
              <a:t>‹N›</a:t>
            </a:fld>
            <a:endParaRPr lang="it-IT"/>
          </a:p>
        </p:txBody>
      </p:sp>
    </p:spTree>
    <p:extLst>
      <p:ext uri="{BB962C8B-B14F-4D97-AF65-F5344CB8AC3E}">
        <p14:creationId xmlns:p14="http://schemas.microsoft.com/office/powerpoint/2010/main" val="2541562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B77BE9E4-3B95-4FEE-B5B6-A25D1DA237F6}"/>
              </a:ext>
            </a:extLst>
          </p:cNvPr>
          <p:cNvSpPr>
            <a:spLocks noGrp="1"/>
          </p:cNvSpPr>
          <p:nvPr>
            <p:ph type="dt" sz="half" idx="10"/>
          </p:nvPr>
        </p:nvSpPr>
        <p:spPr/>
        <p:txBody>
          <a:bodyPr/>
          <a:lstStyle/>
          <a:p>
            <a:fld id="{1A50AA41-E380-4E87-829C-CB692ED47789}" type="datetimeFigureOut">
              <a:rPr lang="it-IT" smtClean="0"/>
              <a:t>10/02/2021</a:t>
            </a:fld>
            <a:endParaRPr lang="it-IT"/>
          </a:p>
        </p:txBody>
      </p:sp>
      <p:sp>
        <p:nvSpPr>
          <p:cNvPr id="3" name="Segnaposto piè di pagina 2">
            <a:extLst>
              <a:ext uri="{FF2B5EF4-FFF2-40B4-BE49-F238E27FC236}">
                <a16:creationId xmlns:a16="http://schemas.microsoft.com/office/drawing/2014/main" id="{5DD98B2B-FF5C-4986-B1B7-EB8D08E6B4C5}"/>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2AA0F46B-4C45-4969-B495-069162008612}"/>
              </a:ext>
            </a:extLst>
          </p:cNvPr>
          <p:cNvSpPr>
            <a:spLocks noGrp="1"/>
          </p:cNvSpPr>
          <p:nvPr>
            <p:ph type="sldNum" sz="quarter" idx="12"/>
          </p:nvPr>
        </p:nvSpPr>
        <p:spPr/>
        <p:txBody>
          <a:bodyPr/>
          <a:lstStyle/>
          <a:p>
            <a:fld id="{0FB2C836-4C8D-43AE-8CED-DD75DD9F1D5C}" type="slidenum">
              <a:rPr lang="it-IT" smtClean="0"/>
              <a:t>‹N›</a:t>
            </a:fld>
            <a:endParaRPr lang="it-IT"/>
          </a:p>
        </p:txBody>
      </p:sp>
    </p:spTree>
    <p:extLst>
      <p:ext uri="{BB962C8B-B14F-4D97-AF65-F5344CB8AC3E}">
        <p14:creationId xmlns:p14="http://schemas.microsoft.com/office/powerpoint/2010/main" val="15694842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2241540-9758-4092-9FCE-4AD7675F79E1}"/>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9CD2284E-D1CE-4CB8-8744-1E0B5ECEB18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8B8CE419-2F11-4D04-A07D-8F46101A44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69408D62-9E4D-4CA0-94D3-2205BAECEDDF}"/>
              </a:ext>
            </a:extLst>
          </p:cNvPr>
          <p:cNvSpPr>
            <a:spLocks noGrp="1"/>
          </p:cNvSpPr>
          <p:nvPr>
            <p:ph type="dt" sz="half" idx="10"/>
          </p:nvPr>
        </p:nvSpPr>
        <p:spPr/>
        <p:txBody>
          <a:bodyPr/>
          <a:lstStyle/>
          <a:p>
            <a:fld id="{1A50AA41-E380-4E87-829C-CB692ED47789}" type="datetimeFigureOut">
              <a:rPr lang="it-IT" smtClean="0"/>
              <a:t>10/02/2021</a:t>
            </a:fld>
            <a:endParaRPr lang="it-IT"/>
          </a:p>
        </p:txBody>
      </p:sp>
      <p:sp>
        <p:nvSpPr>
          <p:cNvPr id="6" name="Segnaposto piè di pagina 5">
            <a:extLst>
              <a:ext uri="{FF2B5EF4-FFF2-40B4-BE49-F238E27FC236}">
                <a16:creationId xmlns:a16="http://schemas.microsoft.com/office/drawing/2014/main" id="{DD2E227D-83CA-46D7-BF04-6B2AD7F266F2}"/>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885E8379-B7F0-443D-BA6D-60A0889CB55B}"/>
              </a:ext>
            </a:extLst>
          </p:cNvPr>
          <p:cNvSpPr>
            <a:spLocks noGrp="1"/>
          </p:cNvSpPr>
          <p:nvPr>
            <p:ph type="sldNum" sz="quarter" idx="12"/>
          </p:nvPr>
        </p:nvSpPr>
        <p:spPr/>
        <p:txBody>
          <a:bodyPr/>
          <a:lstStyle/>
          <a:p>
            <a:fld id="{0FB2C836-4C8D-43AE-8CED-DD75DD9F1D5C}" type="slidenum">
              <a:rPr lang="it-IT" smtClean="0"/>
              <a:t>‹N›</a:t>
            </a:fld>
            <a:endParaRPr lang="it-IT"/>
          </a:p>
        </p:txBody>
      </p:sp>
    </p:spTree>
    <p:extLst>
      <p:ext uri="{BB962C8B-B14F-4D97-AF65-F5344CB8AC3E}">
        <p14:creationId xmlns:p14="http://schemas.microsoft.com/office/powerpoint/2010/main" val="1272790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391DBEE-9313-4292-BFEC-80248F776D3E}"/>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EB22CD52-A3F1-4586-A40B-FD85D6714F5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0064BF62-8A60-4703-B530-663F12800E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8F470891-39A4-4B83-816F-E476CE46FDD0}"/>
              </a:ext>
            </a:extLst>
          </p:cNvPr>
          <p:cNvSpPr>
            <a:spLocks noGrp="1"/>
          </p:cNvSpPr>
          <p:nvPr>
            <p:ph type="dt" sz="half" idx="10"/>
          </p:nvPr>
        </p:nvSpPr>
        <p:spPr/>
        <p:txBody>
          <a:bodyPr/>
          <a:lstStyle/>
          <a:p>
            <a:fld id="{1A50AA41-E380-4E87-829C-CB692ED47789}" type="datetimeFigureOut">
              <a:rPr lang="it-IT" smtClean="0"/>
              <a:t>10/02/2021</a:t>
            </a:fld>
            <a:endParaRPr lang="it-IT"/>
          </a:p>
        </p:txBody>
      </p:sp>
      <p:sp>
        <p:nvSpPr>
          <p:cNvPr id="6" name="Segnaposto piè di pagina 5">
            <a:extLst>
              <a:ext uri="{FF2B5EF4-FFF2-40B4-BE49-F238E27FC236}">
                <a16:creationId xmlns:a16="http://schemas.microsoft.com/office/drawing/2014/main" id="{7280237E-2AAF-4542-AE51-2F534CF3BB9E}"/>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3F7394EE-A103-41E9-A82B-934D7A9DE98B}"/>
              </a:ext>
            </a:extLst>
          </p:cNvPr>
          <p:cNvSpPr>
            <a:spLocks noGrp="1"/>
          </p:cNvSpPr>
          <p:nvPr>
            <p:ph type="sldNum" sz="quarter" idx="12"/>
          </p:nvPr>
        </p:nvSpPr>
        <p:spPr/>
        <p:txBody>
          <a:bodyPr/>
          <a:lstStyle/>
          <a:p>
            <a:fld id="{0FB2C836-4C8D-43AE-8CED-DD75DD9F1D5C}" type="slidenum">
              <a:rPr lang="it-IT" smtClean="0"/>
              <a:t>‹N›</a:t>
            </a:fld>
            <a:endParaRPr lang="it-IT"/>
          </a:p>
        </p:txBody>
      </p:sp>
    </p:spTree>
    <p:extLst>
      <p:ext uri="{BB962C8B-B14F-4D97-AF65-F5344CB8AC3E}">
        <p14:creationId xmlns:p14="http://schemas.microsoft.com/office/powerpoint/2010/main" val="30989759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6698740A-B35A-428E-84D6-13E7D512A89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2E2F88F8-4F27-4D44-BB8C-47CDA750309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F59CFDF6-84B1-4A8D-944A-B48E540A463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50AA41-E380-4E87-829C-CB692ED47789}" type="datetimeFigureOut">
              <a:rPr lang="it-IT" smtClean="0"/>
              <a:t>10/02/2021</a:t>
            </a:fld>
            <a:endParaRPr lang="it-IT"/>
          </a:p>
        </p:txBody>
      </p:sp>
      <p:sp>
        <p:nvSpPr>
          <p:cNvPr id="5" name="Segnaposto piè di pagina 4">
            <a:extLst>
              <a:ext uri="{FF2B5EF4-FFF2-40B4-BE49-F238E27FC236}">
                <a16:creationId xmlns:a16="http://schemas.microsoft.com/office/drawing/2014/main" id="{54F50442-FFE1-486A-9914-89FAA3D3C3A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98A0219D-F347-44E2-85D0-033A483FBD1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2C836-4C8D-43AE-8CED-DD75DD9F1D5C}" type="slidenum">
              <a:rPr lang="it-IT" smtClean="0"/>
              <a:t>‹N›</a:t>
            </a:fld>
            <a:endParaRPr lang="it-IT"/>
          </a:p>
        </p:txBody>
      </p:sp>
    </p:spTree>
    <p:extLst>
      <p:ext uri="{BB962C8B-B14F-4D97-AF65-F5344CB8AC3E}">
        <p14:creationId xmlns:p14="http://schemas.microsoft.com/office/powerpoint/2010/main" val="2392428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hyperlink" Target="http://www.normattiva.it/uri-res/N2Ls?urn:nir:presidente.repubblica:decreto:2001;380~art16"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hyperlink" Target="http://www.normattiva.it/uri-res/N2Ls?urn:nir:presidente.repubblica:decreto:2001;380~art17"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http://arianna.cr.piemonte.it/iterlegcoordweb/dettaglioLegge.do?urnLegge=urn:nir:regione.piemonte:legge:1977;56@2021-02-17"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a:extLst>
              <a:ext uri="{FF2B5EF4-FFF2-40B4-BE49-F238E27FC236}">
                <a16:creationId xmlns:a16="http://schemas.microsoft.com/office/drawing/2014/main" id="{45530C6D-0F3A-4683-BE30-A0B7DCF66204}"/>
              </a:ext>
            </a:extLst>
          </p:cNvPr>
          <p:cNvPicPr>
            <a:picLocks noChangeAspect="1"/>
          </p:cNvPicPr>
          <p:nvPr/>
        </p:nvPicPr>
        <p:blipFill rotWithShape="1">
          <a:blip r:embed="rId2">
            <a:extLst>
              <a:ext uri="{28A0092B-C50C-407E-A947-70E740481C1C}">
                <a14:useLocalDpi xmlns:a14="http://schemas.microsoft.com/office/drawing/2010/main" val="0"/>
              </a:ext>
            </a:extLst>
          </a:blip>
          <a:srcRect t="8726" r="38695" b="80061"/>
          <a:stretch/>
        </p:blipFill>
        <p:spPr>
          <a:xfrm>
            <a:off x="2145052" y="436227"/>
            <a:ext cx="6873912" cy="1778467"/>
          </a:xfrm>
          <a:prstGeom prst="rect">
            <a:avLst/>
          </a:prstGeom>
        </p:spPr>
      </p:pic>
      <p:pic>
        <p:nvPicPr>
          <p:cNvPr id="5" name="Immagine 4">
            <a:extLst>
              <a:ext uri="{FF2B5EF4-FFF2-40B4-BE49-F238E27FC236}">
                <a16:creationId xmlns:a16="http://schemas.microsoft.com/office/drawing/2014/main" id="{539D1518-01F0-4151-80AA-373CCA0C79A4}"/>
              </a:ext>
            </a:extLst>
          </p:cNvPr>
          <p:cNvPicPr>
            <a:picLocks noChangeAspect="1"/>
          </p:cNvPicPr>
          <p:nvPr/>
        </p:nvPicPr>
        <p:blipFill rotWithShape="1">
          <a:blip r:embed="rId2">
            <a:extLst>
              <a:ext uri="{28A0092B-C50C-407E-A947-70E740481C1C}">
                <a14:useLocalDpi xmlns:a14="http://schemas.microsoft.com/office/drawing/2010/main" val="0"/>
              </a:ext>
            </a:extLst>
          </a:blip>
          <a:srcRect t="39980" b="56085"/>
          <a:stretch/>
        </p:blipFill>
        <p:spPr>
          <a:xfrm>
            <a:off x="1396348" y="2598804"/>
            <a:ext cx="9399303" cy="523221"/>
          </a:xfrm>
          <a:prstGeom prst="rect">
            <a:avLst/>
          </a:prstGeom>
        </p:spPr>
      </p:pic>
      <p:sp>
        <p:nvSpPr>
          <p:cNvPr id="7" name="CasellaDiTesto 6">
            <a:extLst>
              <a:ext uri="{FF2B5EF4-FFF2-40B4-BE49-F238E27FC236}">
                <a16:creationId xmlns:a16="http://schemas.microsoft.com/office/drawing/2014/main" id="{710C2DF9-CF0D-4D7C-922A-0E0F19C8A975}"/>
              </a:ext>
            </a:extLst>
          </p:cNvPr>
          <p:cNvSpPr txBox="1"/>
          <p:nvPr/>
        </p:nvSpPr>
        <p:spPr>
          <a:xfrm>
            <a:off x="2133867" y="3818314"/>
            <a:ext cx="7684315" cy="1200329"/>
          </a:xfrm>
          <a:prstGeom prst="rect">
            <a:avLst/>
          </a:prstGeom>
          <a:noFill/>
        </p:spPr>
        <p:txBody>
          <a:bodyPr wrap="square" rtlCol="0">
            <a:spAutoFit/>
          </a:bodyPr>
          <a:lstStyle/>
          <a:p>
            <a:pPr algn="ctr"/>
            <a:r>
              <a:rPr lang="it-IT" sz="2400" dirty="0">
                <a:latin typeface="Times" panose="02020603060405020304" pitchFamily="18" charset="0"/>
              </a:rPr>
              <a:t>Modulo n. 2</a:t>
            </a:r>
          </a:p>
          <a:p>
            <a:pPr algn="ctr"/>
            <a:r>
              <a:rPr lang="it-IT" sz="2400" dirty="0">
                <a:latin typeface="Times" panose="02020603060405020304" pitchFamily="18" charset="0"/>
              </a:rPr>
              <a:t>Recupero sottotetti: confronto tra la L.R. n. 16/2018</a:t>
            </a:r>
          </a:p>
          <a:p>
            <a:pPr algn="ctr"/>
            <a:r>
              <a:rPr lang="it-IT" sz="2400" dirty="0">
                <a:latin typeface="Times" panose="02020603060405020304" pitchFamily="18" charset="0"/>
              </a:rPr>
              <a:t>e la proposta di legge n. </a:t>
            </a:r>
            <a:r>
              <a:rPr lang="it-IT" sz="2400">
                <a:latin typeface="Times" panose="02020603060405020304" pitchFamily="18" charset="0"/>
              </a:rPr>
              <a:t>125 Marin</a:t>
            </a:r>
            <a:endParaRPr lang="it-IT" sz="2400" dirty="0">
              <a:latin typeface="Times" panose="02020603060405020304" pitchFamily="18" charset="0"/>
            </a:endParaRPr>
          </a:p>
        </p:txBody>
      </p:sp>
      <p:sp>
        <p:nvSpPr>
          <p:cNvPr id="2" name="CasellaDiTesto 1">
            <a:extLst>
              <a:ext uri="{FF2B5EF4-FFF2-40B4-BE49-F238E27FC236}">
                <a16:creationId xmlns:a16="http://schemas.microsoft.com/office/drawing/2014/main" id="{3AFF6921-8F54-4111-B918-4ACD02B2F015}"/>
              </a:ext>
            </a:extLst>
          </p:cNvPr>
          <p:cNvSpPr txBox="1"/>
          <p:nvPr/>
        </p:nvSpPr>
        <p:spPr>
          <a:xfrm>
            <a:off x="2374085" y="5402510"/>
            <a:ext cx="7684315" cy="923330"/>
          </a:xfrm>
          <a:prstGeom prst="rect">
            <a:avLst/>
          </a:prstGeom>
          <a:noFill/>
        </p:spPr>
        <p:txBody>
          <a:bodyPr wrap="square" rtlCol="0">
            <a:spAutoFit/>
          </a:bodyPr>
          <a:lstStyle/>
          <a:p>
            <a:r>
              <a:rPr lang="it-IT" dirty="0">
                <a:latin typeface="Times" panose="02020603060405020304" pitchFamily="18" charset="0"/>
              </a:rPr>
              <a:t>N.B.: 	1) In colore nero è proposto il testo della L.R. N. 16/2018</a:t>
            </a:r>
          </a:p>
          <a:p>
            <a:r>
              <a:rPr lang="it-IT" dirty="0">
                <a:latin typeface="Times" panose="02020603060405020304" pitchFamily="18" charset="0"/>
              </a:rPr>
              <a:t>	     In colore rosso il corrispondente testo della proposta di legge</a:t>
            </a:r>
          </a:p>
          <a:p>
            <a:r>
              <a:rPr lang="it-IT" dirty="0">
                <a:latin typeface="Times" panose="02020603060405020304" pitchFamily="18" charset="0"/>
              </a:rPr>
              <a:t>	2) Con evidenziatore le specifiche corrispondenti modifiche</a:t>
            </a:r>
          </a:p>
        </p:txBody>
      </p:sp>
    </p:spTree>
    <p:extLst>
      <p:ext uri="{BB962C8B-B14F-4D97-AF65-F5344CB8AC3E}">
        <p14:creationId xmlns:p14="http://schemas.microsoft.com/office/powerpoint/2010/main" val="6203096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290BF4B1-ACB8-4A5D-BC1D-51E87C3919F8}"/>
              </a:ext>
            </a:extLst>
          </p:cNvPr>
          <p:cNvSpPr txBox="1"/>
          <p:nvPr/>
        </p:nvSpPr>
        <p:spPr>
          <a:xfrm>
            <a:off x="973122" y="1168940"/>
            <a:ext cx="10066789" cy="2585323"/>
          </a:xfrm>
          <a:prstGeom prst="rect">
            <a:avLst/>
          </a:prstGeom>
          <a:noFill/>
        </p:spPr>
        <p:txBody>
          <a:bodyPr wrap="square">
            <a:spAutoFit/>
          </a:bodyPr>
          <a:lstStyle/>
          <a:p>
            <a:pPr algn="just"/>
            <a:r>
              <a:rPr lang="it-IT" b="1" i="0" dirty="0">
                <a:effectLst/>
                <a:latin typeface="Times" panose="02020603060405020304" pitchFamily="18" charset="0"/>
              </a:rPr>
              <a:t>8. </a:t>
            </a:r>
            <a:r>
              <a:rPr lang="it-IT" b="0" i="0" dirty="0">
                <a:effectLst/>
                <a:latin typeface="Times" panose="02020603060405020304" pitchFamily="18" charset="0"/>
              </a:rPr>
              <a:t>Il relativo titolo abilitativo comporta la corresponsione del contributo commisurato all'incidenza degli oneri di urbanizzazione e al costo di costruzione, come previsto ai sensi dell'</a:t>
            </a:r>
            <a:r>
              <a:rPr lang="it-IT" b="0" i="0" u="sng" dirty="0">
                <a:effectLst/>
                <a:latin typeface="Times" panose="02020603060405020304" pitchFamily="18" charset="0"/>
                <a:hlinkClick r:id="rId2">
                  <a:extLst>
                    <a:ext uri="{A12FA001-AC4F-418D-AE19-62706E023703}">
                      <ahyp:hlinkClr xmlns:ahyp="http://schemas.microsoft.com/office/drawing/2018/hyperlinkcolor" val="tx"/>
                    </a:ext>
                  </a:extLst>
                </a:hlinkClick>
              </a:rPr>
              <a:t>articolo 16 del d.p.r. 380/2001</a:t>
            </a:r>
            <a:r>
              <a:rPr lang="it-IT" b="0" i="0" dirty="0">
                <a:effectLst/>
                <a:latin typeface="Times" panose="02020603060405020304" pitchFamily="18" charset="0"/>
              </a:rPr>
              <a:t> , secondo le tariffe in vigore per le nuove costruzioni; il contributo relativo agli oneri di urbanizzazione è calcolato sulla volumetria virtuale per l'altezza di 3 metri, resa abitativa, mentre la quota relativa al costo di costruzione è determinata utilizzando </a:t>
            </a:r>
            <a:r>
              <a:rPr lang="it-IT" b="0" i="0" strike="sngStrike" dirty="0">
                <a:effectLst/>
                <a:latin typeface="Times" panose="02020603060405020304" pitchFamily="18" charset="0"/>
              </a:rPr>
              <a:t>il modello di cui al decreto del Ministro dei lavori pubblici 10 maggio 1977 (Determinazione del costo di costruzione di nuovi edifici), assumendo il sottotetto quale manufatto a sé stante, virtualmente svincolato dal resto dell'edificio</a:t>
            </a:r>
            <a:r>
              <a:rPr lang="it-IT" b="0" i="0" dirty="0">
                <a:effectLst/>
                <a:latin typeface="Times" panose="02020603060405020304" pitchFamily="18" charset="0"/>
              </a:rPr>
              <a:t>. </a:t>
            </a:r>
            <a:r>
              <a:rPr lang="it-IT" sz="1800" b="0" i="0" u="none" strike="noStrike" baseline="0" dirty="0">
                <a:solidFill>
                  <a:srgbClr val="FF0000"/>
                </a:solidFill>
                <a:latin typeface="Times" panose="02020603060405020304" pitchFamily="18" charset="0"/>
              </a:rPr>
              <a:t>le modalità correnti per le nuove costruzioni.</a:t>
            </a:r>
            <a:endParaRPr lang="it-IT" b="0" i="0" dirty="0">
              <a:solidFill>
                <a:srgbClr val="FF0000"/>
              </a:solidFill>
              <a:effectLst/>
              <a:latin typeface="Times" panose="02020603060405020304" pitchFamily="18" charset="0"/>
            </a:endParaRPr>
          </a:p>
          <a:p>
            <a:br>
              <a:rPr lang="it-IT" dirty="0"/>
            </a:br>
            <a:endParaRPr lang="it-IT" dirty="0"/>
          </a:p>
        </p:txBody>
      </p:sp>
    </p:spTree>
    <p:extLst>
      <p:ext uri="{BB962C8B-B14F-4D97-AF65-F5344CB8AC3E}">
        <p14:creationId xmlns:p14="http://schemas.microsoft.com/office/powerpoint/2010/main" val="26313349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F734ACEF-EFAD-4F09-AA4A-F5ED80650C42}"/>
              </a:ext>
            </a:extLst>
          </p:cNvPr>
          <p:cNvSpPr txBox="1"/>
          <p:nvPr/>
        </p:nvSpPr>
        <p:spPr>
          <a:xfrm>
            <a:off x="967528" y="620028"/>
            <a:ext cx="10008067" cy="1477328"/>
          </a:xfrm>
          <a:prstGeom prst="rect">
            <a:avLst/>
          </a:prstGeom>
          <a:noFill/>
        </p:spPr>
        <p:txBody>
          <a:bodyPr wrap="square">
            <a:spAutoFit/>
          </a:bodyPr>
          <a:lstStyle/>
          <a:p>
            <a:pPr algn="just"/>
            <a:r>
              <a:rPr lang="it-IT" b="1" i="0" dirty="0">
                <a:effectLst/>
                <a:latin typeface="Times" panose="02020603060405020304" pitchFamily="18" charset="0"/>
              </a:rPr>
              <a:t>9. </a:t>
            </a:r>
            <a:r>
              <a:rPr lang="it-IT" b="0" i="0" dirty="0">
                <a:effectLst/>
                <a:latin typeface="Times" panose="02020603060405020304" pitchFamily="18" charset="0"/>
              </a:rPr>
              <a:t>Il contributo di cui al comma 8 è ridotto nella misura del 50 per cento qualora il richiedente provveda a registrare e a trascrivere, presso la competente conservatoria dei registri immobiliari, dichiarazione notarile con la quale le parti rese abitabili costituiscono pertinenza dell'unità immobiliare principale; non si applicano le riduzioni o gli esoneri dal contributo di costruzione previsti dall' </a:t>
            </a:r>
            <a:r>
              <a:rPr lang="it-IT" b="0" i="0" u="sng" dirty="0">
                <a:effectLst/>
                <a:latin typeface="Times" panose="02020603060405020304" pitchFamily="18" charset="0"/>
                <a:hlinkClick r:id="rId2">
                  <a:extLst>
                    <a:ext uri="{A12FA001-AC4F-418D-AE19-62706E023703}">
                      <ahyp:hlinkClr xmlns:ahyp="http://schemas.microsoft.com/office/drawing/2018/hyperlinkcolor" val="tx"/>
                    </a:ext>
                  </a:extLst>
                </a:hlinkClick>
              </a:rPr>
              <a:t>articolo 17 del d.p.r. 380/2001</a:t>
            </a:r>
            <a:r>
              <a:rPr lang="it-IT" b="0" i="0" dirty="0">
                <a:effectLst/>
                <a:latin typeface="Times" panose="02020603060405020304" pitchFamily="18" charset="0"/>
              </a:rPr>
              <a:t> .</a:t>
            </a:r>
          </a:p>
        </p:txBody>
      </p:sp>
      <p:sp>
        <p:nvSpPr>
          <p:cNvPr id="5" name="CasellaDiTesto 4">
            <a:extLst>
              <a:ext uri="{FF2B5EF4-FFF2-40B4-BE49-F238E27FC236}">
                <a16:creationId xmlns:a16="http://schemas.microsoft.com/office/drawing/2014/main" id="{7B0641A7-9948-4AEA-B998-37587059EC7B}"/>
              </a:ext>
            </a:extLst>
          </p:cNvPr>
          <p:cNvSpPr txBox="1"/>
          <p:nvPr/>
        </p:nvSpPr>
        <p:spPr>
          <a:xfrm>
            <a:off x="878047" y="2468109"/>
            <a:ext cx="10008066" cy="1200329"/>
          </a:xfrm>
          <a:prstGeom prst="rect">
            <a:avLst/>
          </a:prstGeom>
          <a:noFill/>
        </p:spPr>
        <p:txBody>
          <a:bodyPr wrap="square">
            <a:spAutoFit/>
          </a:bodyPr>
          <a:lstStyle/>
          <a:p>
            <a:pPr algn="just"/>
            <a:r>
              <a:rPr lang="it-IT" b="1" i="0" dirty="0">
                <a:effectLst/>
                <a:latin typeface="Times" panose="02020603060405020304" pitchFamily="18" charset="0"/>
              </a:rPr>
              <a:t>10. </a:t>
            </a:r>
            <a:r>
              <a:rPr lang="it-IT" b="0" i="0" dirty="0">
                <a:effectLst/>
                <a:latin typeface="Times" panose="02020603060405020304" pitchFamily="18" charset="0"/>
              </a:rPr>
              <a:t>Le norme di cui al presente articolo, nei limiti definiti dai comuni ai sensi dell'articolo 9, prevalgono sulle disposizioni normative e regolamentari dei PRG e dei regolamenti edilizi vigenti.</a:t>
            </a:r>
          </a:p>
          <a:p>
            <a:pPr algn="just"/>
            <a:br>
              <a:rPr lang="it-IT" b="0" i="0" dirty="0">
                <a:solidFill>
                  <a:srgbClr val="444444"/>
                </a:solidFill>
                <a:effectLst/>
                <a:latin typeface="Times" panose="02020603060405020304" pitchFamily="18" charset="0"/>
              </a:rPr>
            </a:br>
            <a:endParaRPr lang="it-IT" dirty="0">
              <a:latin typeface="Times" panose="02020603060405020304" pitchFamily="18" charset="0"/>
            </a:endParaRPr>
          </a:p>
        </p:txBody>
      </p:sp>
      <p:sp>
        <p:nvSpPr>
          <p:cNvPr id="7" name="CasellaDiTesto 6">
            <a:extLst>
              <a:ext uri="{FF2B5EF4-FFF2-40B4-BE49-F238E27FC236}">
                <a16:creationId xmlns:a16="http://schemas.microsoft.com/office/drawing/2014/main" id="{7A989EF1-F5DF-464C-8376-955F86A5FD7B}"/>
              </a:ext>
            </a:extLst>
          </p:cNvPr>
          <p:cNvSpPr txBox="1"/>
          <p:nvPr/>
        </p:nvSpPr>
        <p:spPr>
          <a:xfrm>
            <a:off x="813732" y="3584548"/>
            <a:ext cx="10161863" cy="2031325"/>
          </a:xfrm>
          <a:prstGeom prst="rect">
            <a:avLst/>
          </a:prstGeom>
          <a:noFill/>
        </p:spPr>
        <p:txBody>
          <a:bodyPr wrap="square">
            <a:spAutoFit/>
          </a:bodyPr>
          <a:lstStyle/>
          <a:p>
            <a:pPr algn="just"/>
            <a:r>
              <a:rPr lang="it-IT" sz="1800" b="0" i="0" u="none" strike="noStrike" baseline="0" dirty="0">
                <a:solidFill>
                  <a:srgbClr val="FF0000"/>
                </a:solidFill>
                <a:latin typeface="Times" panose="02020603060405020304" pitchFamily="18" charset="0"/>
              </a:rPr>
              <a:t>10 bis. Le misure minime, di cui al presente articolo, e di cui al decreto del Ministero della Sanità del 5 luglio 1975 non si applicano, ai sensi dell’articolo 2 comma 1 lettera e), ai sottotetti esistenti, compresi quelli privi di agibilità, sottoposti ad interventi edilizi non eccedenti il restauro o risanamento conservativo nel caso in cui, con tale intervento si configuri un mantenimento o un miglioramento di anche solo uno dei requisiti tecnici o igienico-sanitari esistenti. La realizzazione del primo servizio igienico anche con dimensioni inferiori a quanto stabilito dai regolamenti comunali, è consentita se produce un miglioramento dei requisiti igienico-sanitari esistenti</a:t>
            </a:r>
            <a:endParaRPr lang="it-IT" dirty="0">
              <a:solidFill>
                <a:srgbClr val="FF0000"/>
              </a:solidFill>
            </a:endParaRPr>
          </a:p>
        </p:txBody>
      </p:sp>
    </p:spTree>
    <p:extLst>
      <p:ext uri="{BB962C8B-B14F-4D97-AF65-F5344CB8AC3E}">
        <p14:creationId xmlns:p14="http://schemas.microsoft.com/office/powerpoint/2010/main" val="7917689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F789A526-C633-4FCD-A9F5-8B4E7194CD7C}"/>
              </a:ext>
            </a:extLst>
          </p:cNvPr>
          <p:cNvSpPr txBox="1"/>
          <p:nvPr/>
        </p:nvSpPr>
        <p:spPr>
          <a:xfrm>
            <a:off x="1149292" y="246151"/>
            <a:ext cx="8898622" cy="2585323"/>
          </a:xfrm>
          <a:prstGeom prst="rect">
            <a:avLst/>
          </a:prstGeom>
          <a:noFill/>
        </p:spPr>
        <p:txBody>
          <a:bodyPr wrap="square">
            <a:spAutoFit/>
          </a:bodyPr>
          <a:lstStyle/>
          <a:p>
            <a:pPr algn="ctr"/>
            <a:r>
              <a:rPr lang="it-IT" b="1" i="0" dirty="0">
                <a:effectLst/>
                <a:latin typeface="Times" panose="02020603060405020304" pitchFamily="18" charset="0"/>
              </a:rPr>
              <a:t>Art. 6. </a:t>
            </a:r>
          </a:p>
          <a:p>
            <a:pPr algn="ctr"/>
            <a:r>
              <a:rPr lang="it-IT" b="0" i="1" dirty="0">
                <a:effectLst/>
                <a:latin typeface="Times" panose="02020603060405020304" pitchFamily="18" charset="0"/>
              </a:rPr>
              <a:t>(Norme per il recupero dei sottotetti)</a:t>
            </a:r>
          </a:p>
          <a:p>
            <a:pPr algn="just"/>
            <a:r>
              <a:rPr lang="it-IT" b="1" i="0" dirty="0">
                <a:effectLst/>
                <a:latin typeface="Times" panose="02020603060405020304" pitchFamily="18" charset="0"/>
              </a:rPr>
              <a:t>1. </a:t>
            </a:r>
            <a:r>
              <a:rPr lang="it-IT" b="0" i="0" dirty="0">
                <a:effectLst/>
                <a:latin typeface="Times" panose="02020603060405020304" pitchFamily="18" charset="0"/>
              </a:rPr>
              <a:t>Il recupero del sottotetto </a:t>
            </a:r>
            <a:r>
              <a:rPr lang="it-IT" b="0" i="0" dirty="0">
                <a:effectLst/>
                <a:highlight>
                  <a:srgbClr val="FFFF00"/>
                </a:highlight>
                <a:latin typeface="Times" panose="02020603060405020304" pitchFamily="18" charset="0"/>
              </a:rPr>
              <a:t>è consentito purché ne risulti la legittima realizzazione alla data di entrata in vigore della presente legge</a:t>
            </a:r>
            <a:r>
              <a:rPr lang="it-IT" b="0" i="0" dirty="0">
                <a:effectLst/>
                <a:latin typeface="Times" panose="02020603060405020304" pitchFamily="18" charset="0"/>
              </a:rPr>
              <a:t>; il sottotetto realizzato successivamente è recuperabile ai sensi della presente legge trascorsi tre anni dalla realizzazione oppure ad avvenuto perfezionamento delle pratiche di </a:t>
            </a:r>
            <a:r>
              <a:rPr lang="it-IT" b="0" i="0" dirty="0" err="1">
                <a:effectLst/>
                <a:latin typeface="Times" panose="02020603060405020304" pitchFamily="18" charset="0"/>
              </a:rPr>
              <a:t>legittimizzazione</a:t>
            </a:r>
            <a:r>
              <a:rPr lang="it-IT" b="0" i="0" dirty="0">
                <a:effectLst/>
                <a:latin typeface="Times" panose="02020603060405020304" pitchFamily="18" charset="0"/>
              </a:rPr>
              <a:t>. Il sottotetto può essere recuperato, in coerenza con le destinazioni d'uso compatibili o complementari con quelle degli edifici interessati previste dal PRG vigente, nel rispetto dei requisiti tecnici e igienico sanitari richiesti dalle rispettive normative di settore.</a:t>
            </a:r>
            <a:endParaRPr lang="it-IT" b="0" i="0" dirty="0">
              <a:effectLst/>
              <a:latin typeface="Trebuchet MS" panose="020B0603020202020204" pitchFamily="34" charset="0"/>
            </a:endParaRPr>
          </a:p>
        </p:txBody>
      </p:sp>
      <p:sp>
        <p:nvSpPr>
          <p:cNvPr id="5" name="CasellaDiTesto 4">
            <a:extLst>
              <a:ext uri="{FF2B5EF4-FFF2-40B4-BE49-F238E27FC236}">
                <a16:creationId xmlns:a16="http://schemas.microsoft.com/office/drawing/2014/main" id="{65DD8869-5E2B-4FF9-B21C-14344834F08F}"/>
              </a:ext>
            </a:extLst>
          </p:cNvPr>
          <p:cNvSpPr txBox="1"/>
          <p:nvPr/>
        </p:nvSpPr>
        <p:spPr>
          <a:xfrm>
            <a:off x="1149292" y="3304181"/>
            <a:ext cx="8898621" cy="2031325"/>
          </a:xfrm>
          <a:prstGeom prst="rect">
            <a:avLst/>
          </a:prstGeom>
          <a:noFill/>
        </p:spPr>
        <p:txBody>
          <a:bodyPr wrap="square">
            <a:spAutoFit/>
          </a:bodyPr>
          <a:lstStyle/>
          <a:p>
            <a:pPr algn="just"/>
            <a:r>
              <a:rPr lang="it-IT" sz="1800" b="0" i="0" u="none" strike="noStrike" baseline="0" dirty="0">
                <a:solidFill>
                  <a:srgbClr val="FF0000"/>
                </a:solidFill>
                <a:latin typeface="Times" panose="02020603060405020304" pitchFamily="18" charset="0"/>
              </a:rPr>
              <a:t>1. Il recupero del sottotetto è consentito purché esistente alla data di entrata in vigore della presente legge nonché</a:t>
            </a:r>
            <a:r>
              <a:rPr lang="it-IT" sz="1800" b="0" i="0" u="none" strike="noStrike" baseline="0" dirty="0">
                <a:solidFill>
                  <a:srgbClr val="FF0000"/>
                </a:solidFill>
                <a:highlight>
                  <a:srgbClr val="FFFF00"/>
                </a:highlight>
                <a:latin typeface="Times" panose="02020603060405020304" pitchFamily="18" charset="0"/>
              </a:rPr>
              <a:t> legittimo all’atto della presentazione della domanda di intervento</a:t>
            </a:r>
            <a:r>
              <a:rPr lang="it-IT" sz="1800" b="0" i="0" u="none" strike="noStrike" baseline="0" dirty="0">
                <a:solidFill>
                  <a:srgbClr val="FF0000"/>
                </a:solidFill>
                <a:latin typeface="Times" panose="02020603060405020304" pitchFamily="18" charset="0"/>
              </a:rPr>
              <a:t>. Per gli edifici realizzati dopo tale data, il sottotetto è recuperabile decorsi tre anni dalla realizzazione oppure ad avvenuto perfezionamento delle pratiche di legittimazione. Il sottotetto può essere recuperato, in coerenza con le destinazioni d'uso compatibili o complementari con quelle degli edifici interessati previste dal PRG vigente, nel rispetto dei requisiti tecnici e igienico sanitari richiesti dalle rispettive normative di settore.</a:t>
            </a:r>
            <a:endParaRPr lang="it-IT" dirty="0">
              <a:solidFill>
                <a:srgbClr val="FF0000"/>
              </a:solidFill>
            </a:endParaRPr>
          </a:p>
        </p:txBody>
      </p:sp>
    </p:spTree>
    <p:extLst>
      <p:ext uri="{BB962C8B-B14F-4D97-AF65-F5344CB8AC3E}">
        <p14:creationId xmlns:p14="http://schemas.microsoft.com/office/powerpoint/2010/main" val="9366442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F856E604-235A-46A8-8A2E-B4C66BBDB7F9}"/>
              </a:ext>
            </a:extLst>
          </p:cNvPr>
          <p:cNvSpPr txBox="1"/>
          <p:nvPr/>
        </p:nvSpPr>
        <p:spPr>
          <a:xfrm>
            <a:off x="763398" y="476442"/>
            <a:ext cx="9991288" cy="2862322"/>
          </a:xfrm>
          <a:prstGeom prst="rect">
            <a:avLst/>
          </a:prstGeom>
          <a:noFill/>
        </p:spPr>
        <p:txBody>
          <a:bodyPr wrap="square">
            <a:spAutoFit/>
          </a:bodyPr>
          <a:lstStyle/>
          <a:p>
            <a:pPr algn="just"/>
            <a:r>
              <a:rPr lang="it-IT" b="1" i="0" dirty="0">
                <a:effectLst/>
                <a:latin typeface="Times" panose="02020603060405020304" pitchFamily="18" charset="0"/>
              </a:rPr>
              <a:t>2. </a:t>
            </a:r>
            <a:r>
              <a:rPr lang="it-IT" b="0" i="0" dirty="0">
                <a:effectLst/>
                <a:highlight>
                  <a:srgbClr val="FFFF00"/>
                </a:highlight>
                <a:latin typeface="Times" panose="02020603060405020304" pitchFamily="18" charset="0"/>
              </a:rPr>
              <a:t>Gli interventi edilizi finalizzati al recupero dei sottotetti esistenti avvengono senza alcuna modificazione delle altezze di colmo e di gronda e delle linee di pendenza delle falde</a:t>
            </a:r>
            <a:r>
              <a:rPr lang="it-IT" b="0" i="0" dirty="0">
                <a:effectLst/>
                <a:latin typeface="Times" panose="02020603060405020304" pitchFamily="18" charset="0"/>
              </a:rPr>
              <a:t>, salvi restando gli eventuali incrementi consentiti dai PRG vigenti, nonché quelli necessari all'efficientamento energetico. Il recupero può avvenire anche mediante la previsione di apertura, in modo conforme ai caratteri d'insieme, formali e strutturali, dell'originario organismo architettonico, di finestre, lucernari, abbaini e terrazzi, per assicurare l'osservanza dei requisiti di </a:t>
            </a:r>
            <a:r>
              <a:rPr lang="it-IT" b="0" i="0" dirty="0" err="1">
                <a:effectLst/>
                <a:latin typeface="Times" panose="02020603060405020304" pitchFamily="18" charset="0"/>
              </a:rPr>
              <a:t>aeroilluminazione</a:t>
            </a:r>
            <a:r>
              <a:rPr lang="it-IT" b="0" i="0" dirty="0">
                <a:effectLst/>
                <a:latin typeface="Times" panose="02020603060405020304" pitchFamily="18" charset="0"/>
              </a:rPr>
              <a:t> naturale dei locali. Qualora i vani sottostanti il sottotetto possiedano altezze interne superiori a quelle minime consentite dal decreto del Ministro della sanità 5 luglio 1975 (Modificazioni alle istruzioni ministeriali 20 giugno 1896 relativamente all'altezza minima ed ai requisiti igienico-sanitari principali dei locali di abitazione), </a:t>
            </a:r>
            <a:r>
              <a:rPr lang="it-IT" b="0" i="0" dirty="0">
                <a:effectLst/>
                <a:highlight>
                  <a:srgbClr val="FFFF00"/>
                </a:highlight>
                <a:latin typeface="Times" panose="02020603060405020304" pitchFamily="18" charset="0"/>
              </a:rPr>
              <a:t>è possibile riposizionare verso il basso l'ultimo solaio al fine di ottenere maggiore volumetria recuperabile ai fini della presente legge</a:t>
            </a:r>
            <a:r>
              <a:rPr lang="it-IT" b="0" i="0" dirty="0">
                <a:effectLst/>
                <a:latin typeface="Times" panose="02020603060405020304" pitchFamily="18" charset="0"/>
              </a:rPr>
              <a:t>.</a:t>
            </a:r>
          </a:p>
        </p:txBody>
      </p:sp>
      <p:sp>
        <p:nvSpPr>
          <p:cNvPr id="7" name="CasellaDiTesto 6">
            <a:extLst>
              <a:ext uri="{FF2B5EF4-FFF2-40B4-BE49-F238E27FC236}">
                <a16:creationId xmlns:a16="http://schemas.microsoft.com/office/drawing/2014/main" id="{AC56620B-5CF1-4C3E-86EF-9FAD1C9994C8}"/>
              </a:ext>
            </a:extLst>
          </p:cNvPr>
          <p:cNvSpPr txBox="1"/>
          <p:nvPr/>
        </p:nvSpPr>
        <p:spPr>
          <a:xfrm>
            <a:off x="824217" y="3656734"/>
            <a:ext cx="9930469" cy="2031325"/>
          </a:xfrm>
          <a:prstGeom prst="rect">
            <a:avLst/>
          </a:prstGeom>
          <a:noFill/>
        </p:spPr>
        <p:txBody>
          <a:bodyPr wrap="square">
            <a:spAutoFit/>
          </a:bodyPr>
          <a:lstStyle/>
          <a:p>
            <a:pPr algn="just"/>
            <a:r>
              <a:rPr lang="it-IT" sz="1800" b="0" i="0" u="none" strike="noStrike" baseline="0" dirty="0">
                <a:solidFill>
                  <a:srgbClr val="FF0000"/>
                </a:solidFill>
                <a:latin typeface="Times" panose="02020603060405020304" pitchFamily="18" charset="0"/>
              </a:rPr>
              <a:t>2. </a:t>
            </a:r>
            <a:r>
              <a:rPr lang="it-IT" sz="1800" b="0" i="0" u="none" strike="noStrike" baseline="0" dirty="0">
                <a:solidFill>
                  <a:srgbClr val="FF0000"/>
                </a:solidFill>
                <a:highlight>
                  <a:srgbClr val="FFFF00"/>
                </a:highlight>
                <a:latin typeface="Times" panose="02020603060405020304" pitchFamily="18" charset="0"/>
              </a:rPr>
              <a:t>Gli interventi edilizi finalizzati al recupero dei sottotetti esistenti possono prevedere modificazioni delle altezze di colmo e di gronda al fine di assicurare l’osservanza del parametro dell’altezza media interna di cui al comma 3, nel rispetto del limite di altezza massima degli edifici previsto dal vigente strumento urbanistico comunale e, in assenza di tale parametro, nel rispetto dell’altezza massima degli edifici ricompresi in prossimità e nella stessa zona omogenea, </a:t>
            </a:r>
            <a:r>
              <a:rPr lang="it-IT" sz="1800" b="0" i="0" u="none" strike="noStrike" baseline="0" dirty="0">
                <a:solidFill>
                  <a:srgbClr val="FF0000"/>
                </a:solidFill>
                <a:latin typeface="Times" panose="02020603060405020304" pitchFamily="18" charset="0"/>
              </a:rPr>
              <a:t>purché le modificazioni della copertura sono riferite all’intero edificio e realizzate con un unico titolo abilitativo. L’intervento edilizio finalizzato al recupero di sottotetto esistente non costituisce incremento del numero di piani del fabbricato.</a:t>
            </a:r>
          </a:p>
        </p:txBody>
      </p:sp>
    </p:spTree>
    <p:extLst>
      <p:ext uri="{BB962C8B-B14F-4D97-AF65-F5344CB8AC3E}">
        <p14:creationId xmlns:p14="http://schemas.microsoft.com/office/powerpoint/2010/main" val="29279815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7B0250D6-BB54-4934-92DD-FFA269941B7B}"/>
              </a:ext>
            </a:extLst>
          </p:cNvPr>
          <p:cNvSpPr txBox="1"/>
          <p:nvPr/>
        </p:nvSpPr>
        <p:spPr>
          <a:xfrm>
            <a:off x="872455" y="1042456"/>
            <a:ext cx="9840286" cy="3416320"/>
          </a:xfrm>
          <a:prstGeom prst="rect">
            <a:avLst/>
          </a:prstGeom>
          <a:noFill/>
        </p:spPr>
        <p:txBody>
          <a:bodyPr wrap="square">
            <a:spAutoFit/>
          </a:bodyPr>
          <a:lstStyle/>
          <a:p>
            <a:pPr algn="just"/>
            <a:r>
              <a:rPr lang="it-IT" sz="1800" b="0" i="0" u="none" strike="noStrike" baseline="0" dirty="0">
                <a:solidFill>
                  <a:srgbClr val="FF0000"/>
                </a:solidFill>
                <a:latin typeface="Times" panose="02020603060405020304" pitchFamily="18" charset="0"/>
              </a:rPr>
              <a:t>2bis. Ai fini dell’applicazione della presente legge il recupero del volume sovrastante l'ultimo piano degli edifici compreso nella sagoma della copertura, costituita prevalentemente da falda inclinata, </a:t>
            </a:r>
            <a:r>
              <a:rPr lang="it-IT" sz="1800" b="0" i="0" u="none" strike="noStrike" baseline="0" dirty="0">
                <a:solidFill>
                  <a:srgbClr val="FF0000"/>
                </a:solidFill>
                <a:highlight>
                  <a:srgbClr val="FFFF00"/>
                </a:highlight>
                <a:latin typeface="Times" panose="02020603060405020304" pitchFamily="18" charset="0"/>
              </a:rPr>
              <a:t>è ammesso per gli spazi la cui altezza interna nel punto più</a:t>
            </a:r>
            <a:r>
              <a:rPr lang="it-IT" sz="1800" b="0" i="0" u="none" strike="noStrike" baseline="0" dirty="0">
                <a:solidFill>
                  <a:srgbClr val="FF0000"/>
                </a:solidFill>
                <a:highlight>
                  <a:srgbClr val="FFFF00"/>
                </a:highlight>
                <a:latin typeface="TimesNewRoman"/>
              </a:rPr>
              <a:t>̀ </a:t>
            </a:r>
            <a:r>
              <a:rPr lang="it-IT" sz="1800" b="0" i="0" u="none" strike="noStrike" baseline="0" dirty="0">
                <a:solidFill>
                  <a:srgbClr val="FF0000"/>
                </a:solidFill>
                <a:highlight>
                  <a:srgbClr val="FFFF00"/>
                </a:highlight>
                <a:latin typeface="Times" panose="02020603060405020304" pitchFamily="18" charset="0"/>
              </a:rPr>
              <a:t>elevato sia pari ad almeno 1,40 metri. Il recupero può avvenire</a:t>
            </a:r>
            <a:r>
              <a:rPr lang="it-IT" sz="1800" b="0" i="0" u="none" strike="noStrike" baseline="0" dirty="0">
                <a:solidFill>
                  <a:srgbClr val="FF0000"/>
                </a:solidFill>
                <a:latin typeface="Times" panose="02020603060405020304" pitchFamily="18" charset="0"/>
              </a:rPr>
              <a:t> anche mediante la previsione di apertura, in modo conforme ai caratteri d'insieme, formali e strutturali, dell'originario organismo architettonico, di finestre, lucernari, abbaini e terrazzi, per assicurare l'osservanza dei requisiti di </a:t>
            </a:r>
            <a:r>
              <a:rPr lang="it-IT" sz="1800" b="0" i="0" u="none" strike="noStrike" baseline="0" dirty="0" err="1">
                <a:solidFill>
                  <a:srgbClr val="FF0000"/>
                </a:solidFill>
                <a:latin typeface="Times" panose="02020603060405020304" pitchFamily="18" charset="0"/>
              </a:rPr>
              <a:t>aeroilluminazione</a:t>
            </a:r>
            <a:r>
              <a:rPr lang="it-IT" sz="1800" b="0" i="0" u="none" strike="noStrike" baseline="0" dirty="0">
                <a:solidFill>
                  <a:srgbClr val="FF0000"/>
                </a:solidFill>
                <a:latin typeface="Times" panose="02020603060405020304" pitchFamily="18" charset="0"/>
              </a:rPr>
              <a:t> naturale dei locali </a:t>
            </a:r>
            <a:r>
              <a:rPr lang="it-IT" sz="1800" b="0" i="0" u="none" strike="noStrike" baseline="0" dirty="0">
                <a:solidFill>
                  <a:srgbClr val="FF0000"/>
                </a:solidFill>
                <a:highlight>
                  <a:srgbClr val="FFFF00"/>
                </a:highlight>
                <a:latin typeface="Times" panose="02020603060405020304" pitchFamily="18" charset="0"/>
              </a:rPr>
              <a:t>assicurando un rapporto che deve essere pari o superiore a un sedicesimo</a:t>
            </a:r>
            <a:r>
              <a:rPr lang="it-IT" sz="1800" b="0" i="0" u="none" strike="noStrike" baseline="0" dirty="0">
                <a:solidFill>
                  <a:srgbClr val="FF0000"/>
                </a:solidFill>
                <a:latin typeface="Times" panose="02020603060405020304" pitchFamily="18" charset="0"/>
              </a:rPr>
              <a:t>. Le finestrature inclinate a filo copertura rilevano ai fini di tale computo. Se i vani sottostanti il sottotetto possiedono altezze interne superiori a quelle minime consentite dal decreto del Ministro della sanità 5 luglio 1975 </a:t>
            </a:r>
            <a:r>
              <a:rPr lang="it-IT" sz="1800" b="0" i="1" u="none" strike="noStrike" baseline="0" dirty="0">
                <a:solidFill>
                  <a:srgbClr val="FF0000"/>
                </a:solidFill>
                <a:latin typeface="Times" panose="02020603060405020304" pitchFamily="18" charset="0"/>
              </a:rPr>
              <a:t>(Modificazioni alle istruzioni ministeriali 20 giugno 1896 relativamente all'altezza minima ed ai requisiti igienicosanitari principali dei locali di abitazione)</a:t>
            </a:r>
            <a:r>
              <a:rPr lang="it-IT" sz="1800" b="0" i="0" u="none" strike="noStrike" baseline="0" dirty="0">
                <a:solidFill>
                  <a:srgbClr val="FF0000"/>
                </a:solidFill>
                <a:latin typeface="Times" panose="02020603060405020304" pitchFamily="18" charset="0"/>
              </a:rPr>
              <a:t>, </a:t>
            </a:r>
            <a:r>
              <a:rPr lang="it-IT" sz="1800" b="0" i="0" u="none" strike="noStrike" baseline="0" dirty="0">
                <a:solidFill>
                  <a:srgbClr val="FF0000"/>
                </a:solidFill>
                <a:highlight>
                  <a:srgbClr val="FFFF00"/>
                </a:highlight>
                <a:latin typeface="Times" panose="02020603060405020304" pitchFamily="18" charset="0"/>
              </a:rPr>
              <a:t>è possibile riposizionare verso il basso uno o più solai al fine di ottenere maggiore volumetria recuperabile ai fini della presente legge</a:t>
            </a:r>
            <a:r>
              <a:rPr lang="it-IT" sz="1800" b="0" i="0" u="none" strike="noStrike" baseline="0" dirty="0">
                <a:solidFill>
                  <a:srgbClr val="FF0000"/>
                </a:solidFill>
                <a:latin typeface="Times" panose="02020603060405020304" pitchFamily="18" charset="0"/>
              </a:rPr>
              <a:t>.</a:t>
            </a:r>
            <a:endParaRPr lang="it-IT" dirty="0">
              <a:solidFill>
                <a:srgbClr val="FF0000"/>
              </a:solidFill>
            </a:endParaRPr>
          </a:p>
        </p:txBody>
      </p:sp>
    </p:spTree>
    <p:extLst>
      <p:ext uri="{BB962C8B-B14F-4D97-AF65-F5344CB8AC3E}">
        <p14:creationId xmlns:p14="http://schemas.microsoft.com/office/powerpoint/2010/main" val="29759367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14CD5AFC-FCAA-4350-86B8-3D24545562FF}"/>
              </a:ext>
            </a:extLst>
          </p:cNvPr>
          <p:cNvSpPr txBox="1"/>
          <p:nvPr/>
        </p:nvSpPr>
        <p:spPr>
          <a:xfrm>
            <a:off x="528505" y="555732"/>
            <a:ext cx="10293292" cy="3416320"/>
          </a:xfrm>
          <a:prstGeom prst="rect">
            <a:avLst/>
          </a:prstGeom>
          <a:noFill/>
        </p:spPr>
        <p:txBody>
          <a:bodyPr wrap="square">
            <a:spAutoFit/>
          </a:bodyPr>
          <a:lstStyle/>
          <a:p>
            <a:pPr algn="just"/>
            <a:r>
              <a:rPr lang="it-IT" b="1" i="0" dirty="0">
                <a:effectLst/>
                <a:latin typeface="Times" panose="02020603060405020304" pitchFamily="18" charset="0"/>
              </a:rPr>
              <a:t>3. </a:t>
            </a:r>
            <a:r>
              <a:rPr lang="it-IT" b="0" i="0" dirty="0">
                <a:effectLst/>
                <a:highlight>
                  <a:srgbClr val="FFFF00"/>
                </a:highlight>
                <a:latin typeface="Times" panose="02020603060405020304" pitchFamily="18" charset="0"/>
              </a:rPr>
              <a:t>La media delle altezze lorde</a:t>
            </a:r>
            <a:r>
              <a:rPr lang="it-IT" b="0" i="0" dirty="0">
                <a:effectLst/>
                <a:latin typeface="Times" panose="02020603060405020304" pitchFamily="18" charset="0"/>
              </a:rPr>
              <a:t>, definite all'articolo 26 del regolamento edilizio tipo regionale, approvato con deliberazione del Consiglio regionale 28 novembre 2017, n. 247 - 45856 (Recepimento dell'intesa tra il Governo, le regioni e i comuni concernente l'adozione del regolamento edilizio tipo ai sensi dell' articolo 4, comma 1 sexies, del decreto del Presidente della Repubblica 6 giugno 2001, n. 380 e approvazione del nuovo regolamento edilizio tipo regionale), </a:t>
            </a:r>
            <a:r>
              <a:rPr lang="it-IT" b="0" i="0" dirty="0">
                <a:effectLst/>
                <a:highlight>
                  <a:srgbClr val="FFFF00"/>
                </a:highlight>
                <a:latin typeface="Times" panose="02020603060405020304" pitchFamily="18" charset="0"/>
              </a:rPr>
              <a:t>dei locali abitabili</a:t>
            </a:r>
            <a:r>
              <a:rPr lang="it-IT" b="0" i="0" dirty="0">
                <a:effectLst/>
                <a:latin typeface="Times" panose="02020603060405020304" pitchFamily="18" charset="0"/>
              </a:rPr>
              <a:t>, di cui all'articolo 2, comma 1, lettera c), numero 1), </a:t>
            </a:r>
            <a:r>
              <a:rPr lang="it-IT" b="0" i="0" dirty="0">
                <a:effectLst/>
                <a:highlight>
                  <a:srgbClr val="FFFF00"/>
                </a:highlight>
                <a:latin typeface="Times" panose="02020603060405020304" pitchFamily="18" charset="0"/>
              </a:rPr>
              <a:t>è fissata in non meno di 2,40 metri; per gli spazi accessori </a:t>
            </a:r>
            <a:r>
              <a:rPr lang="it-IT" b="0" i="0" dirty="0">
                <a:effectLst/>
                <a:latin typeface="Times" panose="02020603060405020304" pitchFamily="18" charset="0"/>
              </a:rPr>
              <a:t>e di servizio, indicati all'articolo 2, comma 1, lettera c), numero 2), </a:t>
            </a:r>
            <a:r>
              <a:rPr lang="it-IT" b="0" i="0" dirty="0">
                <a:effectLst/>
                <a:highlight>
                  <a:srgbClr val="FFFF00"/>
                </a:highlight>
                <a:latin typeface="Times" panose="02020603060405020304" pitchFamily="18" charset="0"/>
              </a:rPr>
              <a:t>la media è riducibile a 2,20 metri; nei comuni montani e nei territori montani dei comuni parzialmente montani è ammessa una riduzione della media sino a 2,20 metri per i locali abitabili e a 2,00 metri per gli spazi accessori e di servizio</a:t>
            </a:r>
            <a:r>
              <a:rPr lang="it-IT" b="0" i="0" dirty="0">
                <a:effectLst/>
                <a:latin typeface="Times" panose="02020603060405020304" pitchFamily="18" charset="0"/>
              </a:rPr>
              <a:t>; in caso di soffitto non orizzontale, ferme restando le predette altezze medie, l'altezza della parete minima non può essere inferiore a 1,60 metri per i locali abitabili e a 1,40 metri per gli spazi accessori e di servizio, riducibili rispettivamente a 1,40 metri e a 1,20 metri per gli edifici siti nei comuni montani e nei territori montani dei comuni parzialmente montani.</a:t>
            </a:r>
            <a:endParaRPr lang="it-IT" dirty="0">
              <a:latin typeface="Times" panose="02020603060405020304" pitchFamily="18" charset="0"/>
            </a:endParaRPr>
          </a:p>
        </p:txBody>
      </p:sp>
      <p:sp>
        <p:nvSpPr>
          <p:cNvPr id="5" name="CasellaDiTesto 4">
            <a:extLst>
              <a:ext uri="{FF2B5EF4-FFF2-40B4-BE49-F238E27FC236}">
                <a16:creationId xmlns:a16="http://schemas.microsoft.com/office/drawing/2014/main" id="{84FE060A-BEB1-4A7F-8A65-B646BB418136}"/>
              </a:ext>
            </a:extLst>
          </p:cNvPr>
          <p:cNvSpPr txBox="1"/>
          <p:nvPr/>
        </p:nvSpPr>
        <p:spPr>
          <a:xfrm>
            <a:off x="528505" y="3992889"/>
            <a:ext cx="10209403" cy="2585323"/>
          </a:xfrm>
          <a:prstGeom prst="rect">
            <a:avLst/>
          </a:prstGeom>
          <a:noFill/>
        </p:spPr>
        <p:txBody>
          <a:bodyPr wrap="square">
            <a:spAutoFit/>
          </a:bodyPr>
          <a:lstStyle/>
          <a:p>
            <a:pPr algn="just"/>
            <a:r>
              <a:rPr lang="it-IT" sz="1800" b="0" i="0" u="none" strike="noStrike" baseline="0" dirty="0">
                <a:solidFill>
                  <a:srgbClr val="FF0000"/>
                </a:solidFill>
                <a:latin typeface="Times" panose="02020603060405020304" pitchFamily="18" charset="0"/>
              </a:rPr>
              <a:t>3. </a:t>
            </a:r>
            <a:r>
              <a:rPr lang="it-IT" sz="1800" b="0" i="0" u="none" strike="noStrike" baseline="0" dirty="0">
                <a:solidFill>
                  <a:srgbClr val="FF0000"/>
                </a:solidFill>
                <a:highlight>
                  <a:srgbClr val="FFFF00"/>
                </a:highlight>
                <a:latin typeface="Times" panose="02020603060405020304" pitchFamily="18" charset="0"/>
              </a:rPr>
              <a:t>L’altezza media interna dei locali abitabili</a:t>
            </a:r>
            <a:r>
              <a:rPr lang="it-IT" sz="1800" b="0" i="0" u="none" strike="noStrike" baseline="0" dirty="0">
                <a:solidFill>
                  <a:srgbClr val="FF0000"/>
                </a:solidFill>
                <a:latin typeface="Times" panose="02020603060405020304" pitchFamily="18" charset="0"/>
              </a:rPr>
              <a:t>, di cui all'articolo 2, comma 1, lettera c), numero 1), è calcolata per ogni singolo locale dividendo il volume interno netto per la superficie interna netta. Per il calcolo del volume interno netto l’altezza dei vani è misurata dal piano di calpestio all’intradosso del solaio di copertura sovrastante senza tener conto degli elementi strutturali emergenti; la superficie interna netta è calcolata al netto delle murature, in deroga all’articolo 26 del regolamento edilizio tipo regionale, ed </a:t>
            </a:r>
            <a:r>
              <a:rPr lang="it-IT" sz="1800" b="0" i="0" u="none" strike="noStrike" baseline="0" dirty="0">
                <a:solidFill>
                  <a:srgbClr val="FF0000"/>
                </a:solidFill>
                <a:highlight>
                  <a:srgbClr val="FFFF00"/>
                </a:highlight>
                <a:latin typeface="Times" panose="02020603060405020304" pitchFamily="18" charset="0"/>
              </a:rPr>
              <a:t>è fissata in non meno di 2,20 metri</a:t>
            </a:r>
            <a:r>
              <a:rPr lang="it-IT" sz="1800" b="0" i="0" u="none" strike="noStrike" baseline="0" dirty="0">
                <a:solidFill>
                  <a:srgbClr val="FF0000"/>
                </a:solidFill>
                <a:latin typeface="Times" panose="02020603060405020304" pitchFamily="18" charset="0"/>
              </a:rPr>
              <a:t>. </a:t>
            </a:r>
            <a:r>
              <a:rPr lang="it-IT" sz="1800" b="0" i="0" u="none" strike="noStrike" baseline="0" dirty="0">
                <a:solidFill>
                  <a:srgbClr val="FF0000"/>
                </a:solidFill>
                <a:highlight>
                  <a:srgbClr val="FFFF00"/>
                </a:highlight>
                <a:latin typeface="Times" panose="02020603060405020304" pitchFamily="18" charset="0"/>
              </a:rPr>
              <a:t>Per gli spazi accessori e di servizio</a:t>
            </a:r>
            <a:r>
              <a:rPr lang="it-IT" sz="1800" b="0" i="0" u="none" strike="noStrike" baseline="0" dirty="0">
                <a:solidFill>
                  <a:srgbClr val="FF0000"/>
                </a:solidFill>
                <a:latin typeface="Times" panose="02020603060405020304" pitchFamily="18" charset="0"/>
              </a:rPr>
              <a:t>, indicati all'articolo 2, comma 1, lettera c), numero 2), </a:t>
            </a:r>
            <a:r>
              <a:rPr lang="it-IT" sz="1800" b="0" i="0" u="none" strike="noStrike" baseline="0" dirty="0">
                <a:solidFill>
                  <a:srgbClr val="FF0000"/>
                </a:solidFill>
                <a:highlight>
                  <a:srgbClr val="FFFF00"/>
                </a:highlight>
                <a:latin typeface="Times" panose="02020603060405020304" pitchFamily="18" charset="0"/>
              </a:rPr>
              <a:t>la media è riducibile a 2,00 metri. Nei territori al di sopra dei 1000 metri di altitudine è ammessa una riduzione della media sino a 2,00 metri sia per i locali abitabili sia per gli spazi accessori e di servizio. Concorrono al calcolo delle altezze anche gli abbaini, esistenti o in progetto</a:t>
            </a:r>
            <a:r>
              <a:rPr lang="it-IT" sz="1800" b="0" i="0" u="none" strike="noStrike" baseline="0" dirty="0">
                <a:solidFill>
                  <a:srgbClr val="FF0000"/>
                </a:solidFill>
                <a:latin typeface="Times" panose="02020603060405020304" pitchFamily="18" charset="0"/>
              </a:rPr>
              <a:t>.</a:t>
            </a:r>
            <a:endParaRPr lang="it-IT" dirty="0">
              <a:solidFill>
                <a:srgbClr val="FF0000"/>
              </a:solidFill>
            </a:endParaRPr>
          </a:p>
        </p:txBody>
      </p:sp>
    </p:spTree>
    <p:extLst>
      <p:ext uri="{BB962C8B-B14F-4D97-AF65-F5344CB8AC3E}">
        <p14:creationId xmlns:p14="http://schemas.microsoft.com/office/powerpoint/2010/main" val="27395921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3BAABE99-E3AF-449A-B235-D4E4CC4F2F46}"/>
              </a:ext>
            </a:extLst>
          </p:cNvPr>
          <p:cNvSpPr txBox="1"/>
          <p:nvPr/>
        </p:nvSpPr>
        <p:spPr>
          <a:xfrm>
            <a:off x="721453" y="1827881"/>
            <a:ext cx="10175845" cy="1754326"/>
          </a:xfrm>
          <a:prstGeom prst="rect">
            <a:avLst/>
          </a:prstGeom>
          <a:noFill/>
        </p:spPr>
        <p:txBody>
          <a:bodyPr wrap="square">
            <a:spAutoFit/>
          </a:bodyPr>
          <a:lstStyle/>
          <a:p>
            <a:pPr algn="just"/>
            <a:r>
              <a:rPr lang="it-IT" b="1" i="0" dirty="0">
                <a:effectLst/>
                <a:latin typeface="Times" panose="02020603060405020304" pitchFamily="18" charset="0"/>
              </a:rPr>
              <a:t>4. </a:t>
            </a:r>
            <a:r>
              <a:rPr lang="it-IT" b="0" i="0" dirty="0">
                <a:effectLst/>
                <a:latin typeface="Times" panose="02020603060405020304" pitchFamily="18" charset="0"/>
              </a:rPr>
              <a:t>Gli eventuali spazi di altezza inferiore ai minimi devono essere chiusi mediante opere murarie o arredi fissi e ne può essere consentito l'uso come spazio di servizio destinato a guardaroba e a ripostiglio; in corrispondenza delle fonti di luce diretta la chiusura di tali spazi non è prescrittiva; per i locali con soffitto a volta, l'altezza media è calcolata come media aritmetica tra l'altezza dell'imposta e quella del colmo della volta stessa, misurata dal pavimento al loro intradosso con una tolleranza fino al 5 per cento a seconda del tipo di volta.</a:t>
            </a:r>
          </a:p>
        </p:txBody>
      </p:sp>
    </p:spTree>
    <p:extLst>
      <p:ext uri="{BB962C8B-B14F-4D97-AF65-F5344CB8AC3E}">
        <p14:creationId xmlns:p14="http://schemas.microsoft.com/office/powerpoint/2010/main" val="30878421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70908ACE-D8AE-47AE-8F4D-7C7E2315A720}"/>
              </a:ext>
            </a:extLst>
          </p:cNvPr>
          <p:cNvSpPr txBox="1"/>
          <p:nvPr/>
        </p:nvSpPr>
        <p:spPr>
          <a:xfrm>
            <a:off x="947956" y="2327593"/>
            <a:ext cx="9924175" cy="1200329"/>
          </a:xfrm>
          <a:prstGeom prst="rect">
            <a:avLst/>
          </a:prstGeom>
          <a:noFill/>
        </p:spPr>
        <p:txBody>
          <a:bodyPr wrap="square">
            <a:spAutoFit/>
          </a:bodyPr>
          <a:lstStyle/>
          <a:p>
            <a:pPr algn="just"/>
            <a:r>
              <a:rPr lang="it-IT" b="1" i="0" dirty="0">
                <a:effectLst/>
                <a:latin typeface="Times" panose="02020603060405020304" pitchFamily="18" charset="0"/>
              </a:rPr>
              <a:t>5. </a:t>
            </a:r>
            <a:r>
              <a:rPr lang="it-IT" b="0" i="0" dirty="0">
                <a:effectLst/>
                <a:latin typeface="Times" panose="02020603060405020304" pitchFamily="18" charset="0"/>
              </a:rPr>
              <a:t>Gli interventi di recupero di cui al presente articolo possono essere consentiti solo nel caso in cui gli edifici interessati siano serviti dalle urbanizzazioni prima</a:t>
            </a:r>
            <a:r>
              <a:rPr lang="it-IT" b="0" i="0" dirty="0">
                <a:solidFill>
                  <a:srgbClr val="444444"/>
                </a:solidFill>
                <a:effectLst/>
                <a:latin typeface="Times" panose="02020603060405020304" pitchFamily="18" charset="0"/>
              </a:rPr>
              <a:t>rie</a:t>
            </a:r>
            <a:r>
              <a:rPr lang="it-IT" dirty="0">
                <a:solidFill>
                  <a:srgbClr val="FF0000"/>
                </a:solidFill>
                <a:latin typeface="Times" panose="02020603060405020304" pitchFamily="18" charset="0"/>
              </a:rPr>
              <a:t> o da sistemi alternativi conformi alle forme di legge.</a:t>
            </a:r>
            <a:endParaRPr lang="it-IT" dirty="0">
              <a:solidFill>
                <a:srgbClr val="FF0000"/>
              </a:solidFill>
            </a:endParaRPr>
          </a:p>
          <a:p>
            <a:pPr algn="just"/>
            <a:endParaRPr lang="it-IT" b="0" i="0" dirty="0">
              <a:solidFill>
                <a:srgbClr val="444444"/>
              </a:solidFill>
              <a:effectLst/>
              <a:latin typeface="Times" panose="02020603060405020304" pitchFamily="18" charset="0"/>
            </a:endParaRPr>
          </a:p>
        </p:txBody>
      </p:sp>
    </p:spTree>
    <p:extLst>
      <p:ext uri="{BB962C8B-B14F-4D97-AF65-F5344CB8AC3E}">
        <p14:creationId xmlns:p14="http://schemas.microsoft.com/office/powerpoint/2010/main" val="22846948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D6D3B2FD-8DC3-494D-97B3-D2646C71558A}"/>
              </a:ext>
            </a:extLst>
          </p:cNvPr>
          <p:cNvSpPr txBox="1"/>
          <p:nvPr/>
        </p:nvSpPr>
        <p:spPr>
          <a:xfrm>
            <a:off x="897622" y="2276935"/>
            <a:ext cx="10091956" cy="1200329"/>
          </a:xfrm>
          <a:prstGeom prst="rect">
            <a:avLst/>
          </a:prstGeom>
          <a:noFill/>
        </p:spPr>
        <p:txBody>
          <a:bodyPr wrap="square">
            <a:spAutoFit/>
          </a:bodyPr>
          <a:lstStyle/>
          <a:p>
            <a:pPr algn="just"/>
            <a:r>
              <a:rPr lang="it-IT" b="1" i="0" dirty="0">
                <a:effectLst/>
                <a:latin typeface="Times" panose="02020603060405020304" pitchFamily="18" charset="0"/>
              </a:rPr>
              <a:t>6.  </a:t>
            </a:r>
            <a:r>
              <a:rPr lang="it-IT" b="0" i="0" dirty="0">
                <a:effectLst/>
                <a:latin typeface="Times" panose="02020603060405020304" pitchFamily="18" charset="0"/>
              </a:rPr>
              <a:t>Gli interventi edilizi di cui al presente articolo non richiedono preliminare adozione e approvazione di piano attuativo né inserimento della relativa volumetria nel programma pluriennale di attuazione, ove previsto; essi sono classificati come interventi su fabbricati esistenti ai sensi dell'articolo 13, comma 3, lettere c) e d), della </a:t>
            </a:r>
            <a:r>
              <a:rPr lang="it-IT" b="0" i="0" u="sng" dirty="0" err="1">
                <a:effectLst/>
                <a:latin typeface="Times" panose="02020603060405020304" pitchFamily="18" charset="0"/>
                <a:hlinkClick r:id="rId2">
                  <a:extLst>
                    <a:ext uri="{A12FA001-AC4F-418D-AE19-62706E023703}">
                      <ahyp:hlinkClr xmlns:ahyp="http://schemas.microsoft.com/office/drawing/2018/hyperlinkcolor" val="tx"/>
                    </a:ext>
                  </a:extLst>
                </a:hlinkClick>
              </a:rPr>
              <a:t>l.r</a:t>
            </a:r>
            <a:r>
              <a:rPr lang="it-IT" b="0" i="0" u="sng" dirty="0">
                <a:effectLst/>
                <a:latin typeface="Times" panose="02020603060405020304" pitchFamily="18" charset="0"/>
                <a:hlinkClick r:id="rId2">
                  <a:extLst>
                    <a:ext uri="{A12FA001-AC4F-418D-AE19-62706E023703}">
                      <ahyp:hlinkClr xmlns:ahyp="http://schemas.microsoft.com/office/drawing/2018/hyperlinkcolor" val="tx"/>
                    </a:ext>
                  </a:extLst>
                </a:hlinkClick>
              </a:rPr>
              <a:t>. 56/1977</a:t>
            </a:r>
            <a:r>
              <a:rPr lang="it-IT" b="0" i="0" dirty="0">
                <a:effectLst/>
                <a:latin typeface="Times" panose="02020603060405020304" pitchFamily="18" charset="0"/>
              </a:rPr>
              <a:t> .</a:t>
            </a:r>
          </a:p>
        </p:txBody>
      </p:sp>
    </p:spTree>
    <p:extLst>
      <p:ext uri="{BB962C8B-B14F-4D97-AF65-F5344CB8AC3E}">
        <p14:creationId xmlns:p14="http://schemas.microsoft.com/office/powerpoint/2010/main" val="20242691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E42526B5-9420-4C28-AFEB-73055084A4A2}"/>
              </a:ext>
            </a:extLst>
          </p:cNvPr>
          <p:cNvSpPr txBox="1"/>
          <p:nvPr/>
        </p:nvSpPr>
        <p:spPr>
          <a:xfrm>
            <a:off x="1073791" y="2830933"/>
            <a:ext cx="10033232" cy="646331"/>
          </a:xfrm>
          <a:prstGeom prst="rect">
            <a:avLst/>
          </a:prstGeom>
          <a:noFill/>
        </p:spPr>
        <p:txBody>
          <a:bodyPr wrap="square">
            <a:spAutoFit/>
          </a:bodyPr>
          <a:lstStyle/>
          <a:p>
            <a:pPr algn="l"/>
            <a:r>
              <a:rPr lang="it-IT" sz="1800" b="0" i="0" u="none" strike="noStrike" baseline="0" dirty="0">
                <a:solidFill>
                  <a:srgbClr val="FF0000"/>
                </a:solidFill>
                <a:latin typeface="Times" panose="02020603060405020304" pitchFamily="18" charset="0"/>
              </a:rPr>
              <a:t>7. Il recupero dei sottotetti esistenti è sempre ammesso indipendentemente dagli indici o dai parametri urbanistici ed edilizi previsti dai PRG e dagli strumenti attuativi vigenti o adottati.</a:t>
            </a:r>
            <a:endParaRPr lang="it-IT" dirty="0">
              <a:solidFill>
                <a:srgbClr val="FF0000"/>
              </a:solidFill>
            </a:endParaRPr>
          </a:p>
        </p:txBody>
      </p:sp>
      <p:sp>
        <p:nvSpPr>
          <p:cNvPr id="5" name="CasellaDiTesto 4">
            <a:extLst>
              <a:ext uri="{FF2B5EF4-FFF2-40B4-BE49-F238E27FC236}">
                <a16:creationId xmlns:a16="http://schemas.microsoft.com/office/drawing/2014/main" id="{3AF0B8CC-1564-4206-BE18-8DF702209CF2}"/>
              </a:ext>
            </a:extLst>
          </p:cNvPr>
          <p:cNvSpPr txBox="1"/>
          <p:nvPr/>
        </p:nvSpPr>
        <p:spPr>
          <a:xfrm>
            <a:off x="1073791" y="1618642"/>
            <a:ext cx="10033233" cy="646331"/>
          </a:xfrm>
          <a:prstGeom prst="rect">
            <a:avLst/>
          </a:prstGeom>
          <a:noFill/>
        </p:spPr>
        <p:txBody>
          <a:bodyPr wrap="square">
            <a:spAutoFit/>
          </a:bodyPr>
          <a:lstStyle/>
          <a:p>
            <a:pPr algn="just"/>
            <a:r>
              <a:rPr lang="it-IT" b="1" i="0" dirty="0">
                <a:effectLst/>
                <a:latin typeface="Times" panose="02020603060405020304" pitchFamily="18" charset="0"/>
              </a:rPr>
              <a:t>7. </a:t>
            </a:r>
            <a:r>
              <a:rPr lang="it-IT" b="0" i="0" dirty="0">
                <a:effectLst/>
                <a:latin typeface="Times" panose="02020603060405020304" pitchFamily="18" charset="0"/>
              </a:rPr>
              <a:t>Il recupero dei sottotetti esistenti è ammesso con indici o parametri urbanistici ed edilizi superiori a quelli previsti dai PRG e dagli strumenti attuativi vigenti o adottati.</a:t>
            </a:r>
          </a:p>
        </p:txBody>
      </p:sp>
    </p:spTree>
    <p:extLst>
      <p:ext uri="{BB962C8B-B14F-4D97-AF65-F5344CB8AC3E}">
        <p14:creationId xmlns:p14="http://schemas.microsoft.com/office/powerpoint/2010/main" val="1727351551"/>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TotalTime>
  <Words>1749</Words>
  <Application>Microsoft Office PowerPoint</Application>
  <PresentationFormat>Widescreen</PresentationFormat>
  <Paragraphs>26</Paragraphs>
  <Slides>11</Slides>
  <Notes>0</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11</vt:i4>
      </vt:variant>
    </vt:vector>
  </HeadingPairs>
  <TitlesOfParts>
    <vt:vector size="18" baseType="lpstr">
      <vt:lpstr>Arial</vt:lpstr>
      <vt:lpstr>Calibri</vt:lpstr>
      <vt:lpstr>Calibri Light</vt:lpstr>
      <vt:lpstr>Times</vt:lpstr>
      <vt:lpstr>TimesNewRoman</vt:lpstr>
      <vt:lpstr>Trebuchet MS</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Margherita Tarabra</dc:creator>
  <cp:lastModifiedBy>Info</cp:lastModifiedBy>
  <cp:revision>16</cp:revision>
  <cp:lastPrinted>2021-02-02T09:55:15Z</cp:lastPrinted>
  <dcterms:created xsi:type="dcterms:W3CDTF">2021-01-28T09:14:47Z</dcterms:created>
  <dcterms:modified xsi:type="dcterms:W3CDTF">2021-02-10T10:23:22Z</dcterms:modified>
</cp:coreProperties>
</file>