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766EB-EC20-48B9-A76C-6D25A33ED062}" type="datetimeFigureOut">
              <a:rPr lang="it-IT" smtClean="0"/>
              <a:t>27/01/2021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9B954B-872F-467B-BBAA-4808D0265582}" type="slidenum">
              <a:rPr lang="it-IT" smtClean="0"/>
              <a:t>‹N›</a:t>
            </a:fld>
            <a:endParaRPr lang="it-IT"/>
          </a:p>
        </p:txBody>
      </p:sp>
    </p:spTree>
    <p:extLst>
      <p:ext uri="{BB962C8B-B14F-4D97-AF65-F5344CB8AC3E}">
        <p14:creationId xmlns:p14="http://schemas.microsoft.com/office/powerpoint/2010/main" val="202008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9B954B-872F-467B-BBAA-4808D0265582}" type="slidenum">
              <a:rPr lang="it-IT" smtClean="0"/>
              <a:t>3</a:t>
            </a:fld>
            <a:endParaRPr lang="it-IT"/>
          </a:p>
        </p:txBody>
      </p:sp>
    </p:spTree>
    <p:extLst>
      <p:ext uri="{BB962C8B-B14F-4D97-AF65-F5344CB8AC3E}">
        <p14:creationId xmlns:p14="http://schemas.microsoft.com/office/powerpoint/2010/main" val="4218707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BA2FDE9-97C7-4FB3-8C08-CF498F418666}" type="datetimeFigureOut">
              <a:rPr lang="it-IT" smtClean="0"/>
              <a:t>27/01/2021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3327420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A2FDE9-97C7-4FB3-8C08-CF498F418666}" type="datetimeFigureOut">
              <a:rPr lang="it-IT" smtClean="0"/>
              <a:t>27/01/2021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387767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A2FDE9-97C7-4FB3-8C08-CF498F418666}" type="datetimeFigureOut">
              <a:rPr lang="it-IT" smtClean="0"/>
              <a:t>27/01/2021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57027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A2FDE9-97C7-4FB3-8C08-CF498F418666}" type="datetimeFigureOut">
              <a:rPr lang="it-IT" smtClean="0"/>
              <a:t>27/01/2021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149842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BA2FDE9-97C7-4FB3-8C08-CF498F418666}" type="datetimeFigureOut">
              <a:rPr lang="it-IT" smtClean="0"/>
              <a:t>27/01/2021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334458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BA2FDE9-97C7-4FB3-8C08-CF498F418666}" type="datetimeFigureOut">
              <a:rPr lang="it-IT" smtClean="0"/>
              <a:t>27/01/2021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308271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BA2FDE9-97C7-4FB3-8C08-CF498F418666}" type="datetimeFigureOut">
              <a:rPr lang="it-IT" smtClean="0"/>
              <a:t>27/01/2021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224243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BA2FDE9-97C7-4FB3-8C08-CF498F418666}" type="datetimeFigureOut">
              <a:rPr lang="it-IT" smtClean="0"/>
              <a:t>27/01/2021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165144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BA2FDE9-97C7-4FB3-8C08-CF498F418666}" type="datetimeFigureOut">
              <a:rPr lang="it-IT" smtClean="0"/>
              <a:t>27/01/2021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195256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A2FDE9-97C7-4FB3-8C08-CF498F418666}" type="datetimeFigureOut">
              <a:rPr lang="it-IT" smtClean="0"/>
              <a:t>27/01/2021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3189581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BA2FDE9-97C7-4FB3-8C08-CF498F418666}" type="datetimeFigureOut">
              <a:rPr lang="it-IT" smtClean="0"/>
              <a:t>27/01/2021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F3D99F-910F-478F-AE10-84463B5F4C87}" type="slidenum">
              <a:rPr lang="it-IT" smtClean="0"/>
              <a:t>‹N›</a:t>
            </a:fld>
            <a:endParaRPr lang="it-IT"/>
          </a:p>
        </p:txBody>
      </p:sp>
    </p:spTree>
    <p:extLst>
      <p:ext uri="{BB962C8B-B14F-4D97-AF65-F5344CB8AC3E}">
        <p14:creationId xmlns:p14="http://schemas.microsoft.com/office/powerpoint/2010/main" val="5131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2FDE9-97C7-4FB3-8C08-CF498F418666}" type="datetimeFigureOut">
              <a:rPr lang="it-IT" smtClean="0"/>
              <a:t>27/01/2021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3D99F-910F-478F-AE10-84463B5F4C87}" type="slidenum">
              <a:rPr lang="it-IT" smtClean="0"/>
              <a:t>‹N›</a:t>
            </a:fld>
            <a:endParaRPr lang="it-IT"/>
          </a:p>
        </p:txBody>
      </p:sp>
    </p:spTree>
    <p:extLst>
      <p:ext uri="{BB962C8B-B14F-4D97-AF65-F5344CB8AC3E}">
        <p14:creationId xmlns:p14="http://schemas.microsoft.com/office/powerpoint/2010/main" val="2703724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bosettiegatti.eu/info/norme/statali/1990_0241.htm#1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osettiegatti.eu/info/norme/statali/1990_0241.htm#0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osettiegatti.eu/info/norme/statali/1990_0241.htm#0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404664"/>
            <a:ext cx="7772400" cy="1470025"/>
          </a:xfrm>
        </p:spPr>
        <p:txBody>
          <a:bodyPr>
            <a:normAutofit/>
          </a:bodyPr>
          <a:lstStyle/>
          <a:p>
            <a:r>
              <a:rPr lang="it-IT" sz="2800" b="1" dirty="0"/>
              <a:t>ATTESTAZIONE D’UFFICIO </a:t>
            </a:r>
            <a:r>
              <a:rPr lang="it-IT" sz="2800" b="1" dirty="0" smtClean="0"/>
              <a:t>DELL’AVVENUTA </a:t>
            </a:r>
            <a:r>
              <a:rPr lang="it-IT" sz="2800" b="1" dirty="0"/>
              <a:t>FORMAZIONE DEL SILENZIO ASSENSO</a:t>
            </a:r>
            <a:r>
              <a:rPr lang="it-IT" sz="2800" dirty="0"/>
              <a:t/>
            </a:r>
            <a:br>
              <a:rPr lang="it-IT" sz="2800" dirty="0"/>
            </a:br>
            <a:endParaRPr lang="it-IT" sz="2800" dirty="0"/>
          </a:p>
        </p:txBody>
      </p:sp>
      <p:sp>
        <p:nvSpPr>
          <p:cNvPr id="3" name="Sottotitolo 2"/>
          <p:cNvSpPr>
            <a:spLocks noGrp="1"/>
          </p:cNvSpPr>
          <p:nvPr>
            <p:ph type="subTitle" idx="1"/>
          </p:nvPr>
        </p:nvSpPr>
        <p:spPr>
          <a:xfrm>
            <a:off x="827584" y="1628800"/>
            <a:ext cx="7560840" cy="4464496"/>
          </a:xfrm>
        </p:spPr>
        <p:txBody>
          <a:bodyPr>
            <a:normAutofit/>
          </a:bodyPr>
          <a:lstStyle/>
          <a:p>
            <a:pPr algn="just"/>
            <a:r>
              <a:rPr lang="it-IT" sz="1800" dirty="0">
                <a:solidFill>
                  <a:schemeClr val="tx1"/>
                </a:solidFill>
              </a:rPr>
              <a:t>8. (L) Decorso inutilmente il termine per l’adozione del provvedimento conclusivo, ove il dirigente o il responsabile dell’ufficio non abbia opposto motivato diniego, sulla domanda di permesso di costruire si intende formato il silenzio-assenso, fatti salvi i casi in cui sussistano vincoli relativi all’assetto idrogeologico, ambientali, paesaggistici o culturali, per i quali si applicano le disposizioni di cui agli </a:t>
            </a:r>
            <a:r>
              <a:rPr lang="it-IT" sz="1800" u="sng" dirty="0">
                <a:solidFill>
                  <a:schemeClr val="tx1"/>
                </a:solidFill>
                <a:hlinkClick r:id="rId2"/>
              </a:rPr>
              <a:t>articoli da 14 e seguenti della legge 7 agosto 1990, n. 241</a:t>
            </a:r>
            <a:r>
              <a:rPr lang="it-IT" sz="1800" dirty="0">
                <a:solidFill>
                  <a:schemeClr val="tx1"/>
                </a:solidFill>
              </a:rPr>
              <a:t>. </a:t>
            </a:r>
            <a:endParaRPr lang="it-IT" sz="1800" dirty="0" smtClean="0">
              <a:solidFill>
                <a:schemeClr val="tx1"/>
              </a:solidFill>
            </a:endParaRPr>
          </a:p>
          <a:p>
            <a:pPr algn="just"/>
            <a:r>
              <a:rPr lang="it-IT" sz="1800" b="1" u="sng" dirty="0" smtClean="0">
                <a:solidFill>
                  <a:schemeClr val="tx1"/>
                </a:solidFill>
              </a:rPr>
              <a:t>Fermi </a:t>
            </a:r>
            <a:r>
              <a:rPr lang="it-IT" sz="1800" b="1" u="sng" dirty="0">
                <a:solidFill>
                  <a:schemeClr val="tx1"/>
                </a:solidFill>
              </a:rPr>
              <a:t>restando gli effetti comunque prodotti dal silenzio, lo sportello unico per l’edilizia rilascia anche in via telematica, entro quindici giorni dalla richiesta dell’interessato, un’attestazione circa il decorso dei termini del procedimento, in assenza di richieste di integrazione documentale o istruttorie inevase e di provvedimenti di diniego; altrimenti, nello stesso termine, comunica all’interessato che tali atti sono intervenuti.</a:t>
            </a:r>
            <a:endParaRPr lang="it-IT" sz="1800" dirty="0">
              <a:solidFill>
                <a:schemeClr val="tx1"/>
              </a:solidFill>
            </a:endParaRPr>
          </a:p>
          <a:p>
            <a:endParaRPr lang="it-IT" sz="1800" dirty="0"/>
          </a:p>
        </p:txBody>
      </p:sp>
    </p:spTree>
    <p:extLst>
      <p:ext uri="{BB962C8B-B14F-4D97-AF65-F5344CB8AC3E}">
        <p14:creationId xmlns:p14="http://schemas.microsoft.com/office/powerpoint/2010/main" val="394874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08720"/>
            <a:ext cx="8229600" cy="1152128"/>
          </a:xfrm>
        </p:spPr>
        <p:txBody>
          <a:bodyPr>
            <a:noAutofit/>
          </a:bodyPr>
          <a:lstStyle/>
          <a:p>
            <a:r>
              <a:rPr lang="it-IT" sz="2800" b="1" dirty="0"/>
              <a:t>LA CONFERENZA DEI SERVIZI </a:t>
            </a:r>
            <a:r>
              <a:rPr lang="it-IT" sz="2800" b="1" dirty="0" smtClean="0"/>
              <a:t/>
            </a:r>
            <a:br>
              <a:rPr lang="it-IT" sz="2800" b="1" dirty="0" smtClean="0"/>
            </a:br>
            <a:r>
              <a:rPr lang="it-IT" sz="2800" b="1" dirty="0" smtClean="0"/>
              <a:t>DOPO </a:t>
            </a:r>
            <a:r>
              <a:rPr lang="it-IT" sz="2800" b="1" dirty="0"/>
              <a:t>IL </a:t>
            </a:r>
            <a:r>
              <a:rPr lang="it-IT" sz="2800" b="1" dirty="0" smtClean="0"/>
              <a:t>DLGS </a:t>
            </a:r>
            <a:r>
              <a:rPr lang="it-IT" sz="2800" b="1" dirty="0"/>
              <a:t>127/2016</a:t>
            </a:r>
            <a:r>
              <a:rPr lang="it-IT" sz="2800" dirty="0"/>
              <a:t/>
            </a:r>
            <a:br>
              <a:rPr lang="it-IT" sz="2800" dirty="0"/>
            </a:br>
            <a:endParaRPr lang="it-IT" sz="2800" dirty="0"/>
          </a:p>
        </p:txBody>
      </p:sp>
      <p:sp>
        <p:nvSpPr>
          <p:cNvPr id="3" name="Segnaposto contenuto 2"/>
          <p:cNvSpPr>
            <a:spLocks noGrp="1"/>
          </p:cNvSpPr>
          <p:nvPr>
            <p:ph idx="1"/>
          </p:nvPr>
        </p:nvSpPr>
        <p:spPr>
          <a:xfrm>
            <a:off x="539552" y="2132856"/>
            <a:ext cx="8229600" cy="2376264"/>
          </a:xfrm>
        </p:spPr>
        <p:txBody>
          <a:bodyPr>
            <a:normAutofit/>
          </a:bodyPr>
          <a:lstStyle/>
          <a:p>
            <a:pPr marL="0" indent="0" algn="just">
              <a:buNone/>
            </a:pPr>
            <a:r>
              <a:rPr lang="it-IT" sz="2000" b="1" dirty="0"/>
              <a:t>Modulo procedimentale obbligatorio  </a:t>
            </a:r>
            <a:r>
              <a:rPr lang="it-IT" sz="2000" dirty="0"/>
              <a:t>2° comma articolo 14 legge 241/1990: “2. La conferenza di servizi decisoria </a:t>
            </a:r>
            <a:r>
              <a:rPr lang="it-IT" sz="2000" b="1" u="sng" dirty="0"/>
              <a:t>è sempre indetta</a:t>
            </a:r>
            <a:r>
              <a:rPr lang="it-IT" sz="2000" dirty="0"/>
              <a:t> dall'amministrazione procedente quando la conclusione positiva del procedimento è subordinata all'acquisizione di più pareri, intese, concerti, nulla osta o altri atti di assenso, comunque denominati, resi da diverse amministrazioni, inclusi i gestori di beni o servizi pubblici</a:t>
            </a:r>
            <a:r>
              <a:rPr lang="it-IT" sz="2000" dirty="0" smtClean="0"/>
              <a:t>.”</a:t>
            </a:r>
            <a:endParaRPr lang="it-IT" sz="2000" dirty="0"/>
          </a:p>
          <a:p>
            <a:endParaRPr lang="it-IT" sz="7400" dirty="0"/>
          </a:p>
          <a:p>
            <a:pPr marL="0" indent="0">
              <a:buNone/>
            </a:pPr>
            <a:endParaRPr lang="it-IT" dirty="0"/>
          </a:p>
        </p:txBody>
      </p:sp>
    </p:spTree>
    <p:extLst>
      <p:ext uri="{BB962C8B-B14F-4D97-AF65-F5344CB8AC3E}">
        <p14:creationId xmlns:p14="http://schemas.microsoft.com/office/powerpoint/2010/main" val="765894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8445624" cy="6120680"/>
          </a:xfrm>
        </p:spPr>
        <p:txBody>
          <a:bodyPr>
            <a:normAutofit fontScale="25000" lnSpcReduction="20000"/>
          </a:bodyPr>
          <a:lstStyle/>
          <a:p>
            <a:r>
              <a:rPr lang="it-IT" sz="6600" b="1" dirty="0"/>
              <a:t>Efficacia risolutiva della </a:t>
            </a:r>
            <a:r>
              <a:rPr lang="it-IT" sz="6600" b="1" dirty="0" err="1"/>
              <a:t>CdS</a:t>
            </a:r>
            <a:r>
              <a:rPr lang="it-IT" sz="6600" b="1" dirty="0"/>
              <a:t>: </a:t>
            </a:r>
            <a:r>
              <a:rPr lang="it-IT" sz="6600" dirty="0"/>
              <a:t>articolo 14bis  della legge </a:t>
            </a:r>
            <a:r>
              <a:rPr lang="it-IT" sz="6600" dirty="0" smtClean="0"/>
              <a:t>241/1990</a:t>
            </a:r>
          </a:p>
          <a:p>
            <a:pPr marL="0" indent="0">
              <a:buNone/>
            </a:pPr>
            <a:endParaRPr lang="it-IT" sz="6600" dirty="0"/>
          </a:p>
          <a:p>
            <a:pPr algn="just"/>
            <a:r>
              <a:rPr lang="it-IT" sz="6600" dirty="0" smtClean="0"/>
              <a:t>2</a:t>
            </a:r>
            <a:r>
              <a:rPr lang="it-IT" sz="6600" dirty="0"/>
              <a:t>. La conferenza è indetta dall'amministrazione procedente entro cinque giorni lavorativi dall'inizio del procedimento d'ufficio o dal ricevimento della domanda, se il procedimento è ad iniziativa di parte. A tal fine l'amministrazione procedente comunica alle altre amministrazioni interessate</a:t>
            </a:r>
            <a:r>
              <a:rPr lang="it-IT" sz="6600" dirty="0" smtClean="0"/>
              <a:t>:</a:t>
            </a:r>
          </a:p>
          <a:p>
            <a:pPr marL="0" indent="0" algn="just">
              <a:buNone/>
            </a:pPr>
            <a:r>
              <a:rPr lang="it-IT" sz="6600" dirty="0" smtClean="0"/>
              <a:t>	a</a:t>
            </a:r>
            <a:r>
              <a:rPr lang="it-IT" sz="6600" dirty="0"/>
              <a:t>) l'oggetto della determinazione da assumere, l'istanza e la relativa documentazione ovvero le credenziali per l'accesso telematico alle informazioni e ai documenti utili ai fini dello svolgimento dell'istruttoria</a:t>
            </a:r>
            <a:r>
              <a:rPr lang="it-IT" sz="6600" dirty="0" smtClean="0"/>
              <a:t>;</a:t>
            </a:r>
          </a:p>
          <a:p>
            <a:pPr marL="0" indent="0" algn="just">
              <a:buNone/>
            </a:pPr>
            <a:r>
              <a:rPr lang="it-IT" sz="6600" dirty="0"/>
              <a:t/>
            </a:r>
            <a:br>
              <a:rPr lang="it-IT" sz="6600" dirty="0"/>
            </a:br>
            <a:r>
              <a:rPr lang="it-IT" sz="6600" dirty="0" smtClean="0"/>
              <a:t>	b</a:t>
            </a:r>
            <a:r>
              <a:rPr lang="it-IT" sz="6600" dirty="0"/>
              <a:t>) </a:t>
            </a:r>
            <a:r>
              <a:rPr lang="it-IT" sz="6600" u="sng" dirty="0"/>
              <a:t>il termine perentorio, non superiore a quindici giorni</a:t>
            </a:r>
            <a:r>
              <a:rPr lang="it-IT" sz="6600" dirty="0"/>
              <a:t>, entro il quale le amministrazioni coinvolte possono richiedere, ai sensi dell'</a:t>
            </a:r>
            <a:r>
              <a:rPr lang="it-IT" sz="6600" u="sng" dirty="0">
                <a:hlinkClick r:id="rId3"/>
              </a:rPr>
              <a:t>articolo 2, comma 7</a:t>
            </a:r>
            <a:r>
              <a:rPr lang="it-IT" sz="6600" dirty="0"/>
              <a:t>, integrazioni documentali o chiarimenti relativi a fatti, stati o qualità non attestati in documenti già in possesso dell'amministrazione stessa o non direttamente acquisibili presso altre pubbliche amministrazioni</a:t>
            </a:r>
            <a:r>
              <a:rPr lang="it-IT" sz="6600" dirty="0" smtClean="0"/>
              <a:t>;</a:t>
            </a:r>
          </a:p>
          <a:p>
            <a:pPr marL="0" indent="0" algn="just">
              <a:buNone/>
            </a:pPr>
            <a:r>
              <a:rPr lang="it-IT" sz="6600" dirty="0"/>
              <a:t/>
            </a:r>
            <a:br>
              <a:rPr lang="it-IT" sz="6600" dirty="0"/>
            </a:br>
            <a:r>
              <a:rPr lang="it-IT" sz="6600" dirty="0" smtClean="0"/>
              <a:t>	c</a:t>
            </a:r>
            <a:r>
              <a:rPr lang="it-IT" sz="6600" dirty="0"/>
              <a:t>) </a:t>
            </a:r>
            <a:r>
              <a:rPr lang="it-IT" sz="6600" u="sng" dirty="0"/>
              <a:t>il termine perentorio, comunque non superiore a quarantacinque giorni</a:t>
            </a:r>
            <a:r>
              <a:rPr lang="it-IT" sz="6600" dirty="0"/>
              <a:t>, entro il quale le amministrazioni coinvolte devono rendere le proprie determinazioni relative alla decisione oggetto della conferenza, fermo restando l'obbligo di rispettare il termine finale di conclusione del procedimento. </a:t>
            </a:r>
            <a:r>
              <a:rPr lang="it-IT" sz="6600" b="1" u="sng" dirty="0"/>
              <a:t>Se tra le suddette amministrazioni vi sono amministrazioni preposte alla tutela ambientale, paesaggistico-territoriale, dei beni culturali, o alla tutela della salute dei cittadini, ove disposizioni di legge o i provvedimenti di cui all'articolo 2 non prevedano un termine diverso, il suddetto termine è fissato in novanta giorni</a:t>
            </a:r>
            <a:r>
              <a:rPr lang="it-IT" sz="6600" b="1" u="sng" dirty="0" smtClean="0"/>
              <a:t>;</a:t>
            </a:r>
          </a:p>
          <a:p>
            <a:pPr marL="0" indent="0" algn="just">
              <a:buNone/>
            </a:pPr>
            <a:r>
              <a:rPr lang="it-IT" sz="6600" dirty="0"/>
              <a:t/>
            </a:r>
            <a:br>
              <a:rPr lang="it-IT" sz="6600" dirty="0"/>
            </a:br>
            <a:r>
              <a:rPr lang="it-IT" sz="6600" dirty="0" smtClean="0"/>
              <a:t>	d</a:t>
            </a:r>
            <a:r>
              <a:rPr lang="it-IT" sz="6600" dirty="0"/>
              <a:t>) la data della eventuale riunione in modalità sincrona di cui all'articolo 14-ter, da tenersi entro dieci giorni dalla scadenza del termine di cui alla lettera c), fermo restando l'obbligo di rispettare il termine finale di conclusione del procedimento.</a:t>
            </a:r>
          </a:p>
          <a:p>
            <a:pPr marL="0" indent="0" algn="just">
              <a:buNone/>
            </a:pPr>
            <a:endParaRPr lang="it-IT" sz="6400" dirty="0"/>
          </a:p>
        </p:txBody>
      </p:sp>
    </p:spTree>
    <p:extLst>
      <p:ext uri="{BB962C8B-B14F-4D97-AF65-F5344CB8AC3E}">
        <p14:creationId xmlns:p14="http://schemas.microsoft.com/office/powerpoint/2010/main" val="1877915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720"/>
            <a:ext cx="8229600" cy="5217443"/>
          </a:xfrm>
        </p:spPr>
        <p:txBody>
          <a:bodyPr>
            <a:normAutofit/>
          </a:bodyPr>
          <a:lstStyle/>
          <a:p>
            <a:pPr algn="just"/>
            <a:r>
              <a:rPr lang="it-IT" sz="1700" dirty="0"/>
              <a:t>3. Entro il termine di cui al comma 2, lettera c), le amministrazioni coinvolte rendono le proprie determinazioni, relative alla decisione oggetto della conferenza. Tali determinazioni, congruamente motivate, sono formulate in termini di assenso o dissenso e indicano, ove possibile, le modifiche eventualmente necessarie ai fini dell'assenso. Le prescrizioni o condizioni eventualmente indicate ai fini dell'assenso o del superamento del dissenso sono espresse in modo chiaro e analitico e specificano se sono relative a un vincolo derivante da una disposizione normativa o da un atto amministrativo generale ovvero discrezionalmente apposte per la migliore tutela dell'interesse pubblico</a:t>
            </a:r>
            <a:r>
              <a:rPr lang="it-IT" sz="1700" dirty="0" smtClean="0"/>
              <a:t>.</a:t>
            </a:r>
          </a:p>
          <a:p>
            <a:pPr algn="just"/>
            <a:endParaRPr lang="it-IT" sz="1700" dirty="0"/>
          </a:p>
          <a:p>
            <a:pPr algn="just"/>
            <a:r>
              <a:rPr lang="it-IT" sz="1700" dirty="0"/>
              <a:t>4. Fatti salvi i casi in cui disposizioni del diritto dell'Unione europea richiedono l'adozione di provvedimenti espressi, la mancata comunicazione della determinazione entro il termine di cui al comma 2, lettera c), ovvero la comunicazione di una determinazione priva dei requisiti previsti dal comma 3, </a:t>
            </a:r>
            <a:r>
              <a:rPr lang="it-IT" sz="1700" b="1" u="sng" dirty="0"/>
              <a:t>equivalgono ad assenso senza condizioni. </a:t>
            </a:r>
            <a:r>
              <a:rPr lang="it-IT" sz="1700" dirty="0"/>
              <a:t>Restano ferme le responsabilità dell'amministrazione, nonché quelle dei singoli dipendenti nei confronti dell'amministrazione, per l'assenso reso, allorché implicito</a:t>
            </a:r>
            <a:r>
              <a:rPr lang="it-IT" sz="1700" dirty="0" smtClean="0"/>
              <a:t>.</a:t>
            </a:r>
            <a:endParaRPr lang="it-IT" sz="1700" dirty="0"/>
          </a:p>
          <a:p>
            <a:endParaRPr lang="it-IT" sz="1700" dirty="0"/>
          </a:p>
        </p:txBody>
      </p:sp>
    </p:spTree>
    <p:extLst>
      <p:ext uri="{BB962C8B-B14F-4D97-AF65-F5344CB8AC3E}">
        <p14:creationId xmlns:p14="http://schemas.microsoft.com/office/powerpoint/2010/main" val="307848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548680"/>
            <a:ext cx="7772400" cy="1008112"/>
          </a:xfrm>
        </p:spPr>
        <p:txBody>
          <a:bodyPr>
            <a:normAutofit fontScale="90000"/>
          </a:bodyPr>
          <a:lstStyle/>
          <a:p>
            <a:r>
              <a:rPr lang="it-IT" sz="2800" b="1" dirty="0"/>
              <a:t>NORME IN MATERIA DI RISPETTO DEI </a:t>
            </a:r>
            <a:r>
              <a:rPr lang="it-IT" sz="2800" b="1" dirty="0" smtClean="0"/>
              <a:t>TERMINI</a:t>
            </a:r>
            <a:br>
              <a:rPr lang="it-IT" sz="2800" b="1" dirty="0" smtClean="0"/>
            </a:br>
            <a:r>
              <a:rPr lang="it-IT" sz="2400" b="1" dirty="0"/>
              <a:t>Legge 241/1990</a:t>
            </a:r>
            <a:r>
              <a:rPr lang="it-IT" sz="2400" dirty="0"/>
              <a:t/>
            </a:r>
            <a:br>
              <a:rPr lang="it-IT" sz="2400" dirty="0"/>
            </a:br>
            <a:r>
              <a:rPr lang="it-IT" sz="2800" dirty="0"/>
              <a:t/>
            </a:r>
            <a:br>
              <a:rPr lang="it-IT" sz="2800" dirty="0"/>
            </a:br>
            <a:endParaRPr lang="it-IT" sz="2800" dirty="0"/>
          </a:p>
        </p:txBody>
      </p:sp>
      <p:sp>
        <p:nvSpPr>
          <p:cNvPr id="3" name="Sottotitolo 2"/>
          <p:cNvSpPr>
            <a:spLocks noGrp="1"/>
          </p:cNvSpPr>
          <p:nvPr>
            <p:ph type="subTitle" idx="1"/>
          </p:nvPr>
        </p:nvSpPr>
        <p:spPr>
          <a:xfrm>
            <a:off x="395536" y="1268760"/>
            <a:ext cx="8280920" cy="5256584"/>
          </a:xfrm>
        </p:spPr>
        <p:txBody>
          <a:bodyPr>
            <a:noAutofit/>
          </a:bodyPr>
          <a:lstStyle/>
          <a:p>
            <a:pPr marL="342900" lvl="0" indent="-342900" algn="just">
              <a:buFont typeface="+mj-lt"/>
              <a:buAutoNum type="arabicPeriod"/>
            </a:pPr>
            <a:r>
              <a:rPr lang="it-IT" sz="1800" dirty="0">
                <a:solidFill>
                  <a:schemeClr val="tx1"/>
                </a:solidFill>
              </a:rPr>
              <a:t>ART 29 “2-bis. </a:t>
            </a:r>
            <a:r>
              <a:rPr lang="it-IT" sz="1800" b="1" u="sng" dirty="0">
                <a:solidFill>
                  <a:schemeClr val="tx1"/>
                </a:solidFill>
              </a:rPr>
              <a:t>Attengono ai livelli essenziali delle prestazioni di cui all’articolo 117, secondo comma, lettera m), della Costituzione</a:t>
            </a:r>
            <a:r>
              <a:rPr lang="it-IT" sz="1800" dirty="0">
                <a:solidFill>
                  <a:schemeClr val="tx1"/>
                </a:solidFill>
              </a:rPr>
              <a:t> le disposizioni della presente legge  </a:t>
            </a:r>
            <a:r>
              <a:rPr lang="it-IT" sz="1800" dirty="0" err="1">
                <a:solidFill>
                  <a:schemeClr val="tx1"/>
                </a:solidFill>
              </a:rPr>
              <a:t>concerneneti</a:t>
            </a:r>
            <a:r>
              <a:rPr lang="it-IT" sz="1800" dirty="0">
                <a:solidFill>
                  <a:schemeClr val="tx1"/>
                </a:solidFill>
              </a:rPr>
              <a:t> l’obbligo ……. </a:t>
            </a:r>
            <a:r>
              <a:rPr lang="it-IT" sz="1800" b="1" u="sng" dirty="0">
                <a:solidFill>
                  <a:schemeClr val="tx1"/>
                </a:solidFill>
              </a:rPr>
              <a:t>di concluderlo entro il termine prefissato, …………., nonché quelle relative alla durata massima dei procedimenti.</a:t>
            </a:r>
            <a:endParaRPr lang="it-IT" sz="1800" dirty="0">
              <a:solidFill>
                <a:schemeClr val="tx1"/>
              </a:solidFill>
            </a:endParaRPr>
          </a:p>
          <a:p>
            <a:pPr marL="342900" lvl="0" indent="-342900" algn="just">
              <a:buFont typeface="+mj-lt"/>
              <a:buAutoNum type="arabicPeriod"/>
            </a:pPr>
            <a:r>
              <a:rPr lang="it-IT" sz="1800" dirty="0">
                <a:solidFill>
                  <a:schemeClr val="tx1"/>
                </a:solidFill>
              </a:rPr>
              <a:t>Art 2bis “1. Le pubbliche amministrazioni e i soggetti di cui all’</a:t>
            </a:r>
            <a:r>
              <a:rPr lang="it-IT" sz="1800" u="sng" dirty="0">
                <a:solidFill>
                  <a:schemeClr val="tx1"/>
                </a:solidFill>
                <a:hlinkClick r:id="rId2"/>
              </a:rPr>
              <a:t>articolo 1, comma 1-ter</a:t>
            </a:r>
            <a:r>
              <a:rPr lang="it-IT" sz="1800" dirty="0">
                <a:solidFill>
                  <a:schemeClr val="tx1"/>
                </a:solidFill>
              </a:rPr>
              <a:t>, </a:t>
            </a:r>
            <a:r>
              <a:rPr lang="it-IT" sz="1800" b="1" u="sng" dirty="0">
                <a:solidFill>
                  <a:schemeClr val="tx1"/>
                </a:solidFill>
              </a:rPr>
              <a:t>sono tenuti al risarcimento del danno ingiusto cagionato in conseguenza dell’inosservanza dolosa o colposa del termine di conclusione del procedimento.”</a:t>
            </a:r>
            <a:endParaRPr lang="it-IT" sz="1800" dirty="0">
              <a:solidFill>
                <a:schemeClr val="tx1"/>
              </a:solidFill>
            </a:endParaRPr>
          </a:p>
          <a:p>
            <a:pPr marL="342900" lvl="0" indent="-342900" algn="just">
              <a:buFont typeface="+mj-lt"/>
              <a:buAutoNum type="arabicPeriod"/>
            </a:pPr>
            <a:r>
              <a:rPr lang="it-IT" sz="1800" dirty="0">
                <a:solidFill>
                  <a:schemeClr val="tx1"/>
                </a:solidFill>
              </a:rPr>
              <a:t>Art 2 8° comma “. Le sentenze passate in giudicato che accolgono il ricorso proposto avverso il silenzio inadempimento dell'amministrazione </a:t>
            </a:r>
            <a:r>
              <a:rPr lang="it-IT" sz="1800" b="1" u="sng" dirty="0">
                <a:solidFill>
                  <a:schemeClr val="tx1"/>
                </a:solidFill>
              </a:rPr>
              <a:t>sono trasmesse, in via telematica, alla Corte dei conti.”</a:t>
            </a:r>
            <a:endParaRPr lang="it-IT" sz="1800" dirty="0">
              <a:solidFill>
                <a:schemeClr val="tx1"/>
              </a:solidFill>
            </a:endParaRPr>
          </a:p>
          <a:p>
            <a:pPr marL="342900" lvl="0" indent="-342900" algn="just">
              <a:buFont typeface="+mj-lt"/>
              <a:buAutoNum type="arabicPeriod"/>
            </a:pPr>
            <a:r>
              <a:rPr lang="it-IT" sz="1800" dirty="0">
                <a:solidFill>
                  <a:schemeClr val="tx1"/>
                </a:solidFill>
              </a:rPr>
              <a:t>Art 2 comma 9: ““9. La mancata o tardiva emanazione del provvedimento nei termini costituisce </a:t>
            </a:r>
            <a:r>
              <a:rPr lang="it-IT" sz="1800" b="1" u="sng" dirty="0">
                <a:solidFill>
                  <a:schemeClr val="tx1"/>
                </a:solidFill>
              </a:rPr>
              <a:t>elemento di valutazione della performance individuale, nonché di responsabilità disciplinare e amministrativo-contabile del dirigente e del funzionario inadempiente</a:t>
            </a:r>
            <a:r>
              <a:rPr lang="it-IT" sz="1800" dirty="0">
                <a:solidFill>
                  <a:schemeClr val="tx1"/>
                </a:solidFill>
              </a:rPr>
              <a:t>.”</a:t>
            </a:r>
          </a:p>
          <a:p>
            <a:pPr marL="342900" lvl="0" indent="-342900" algn="just">
              <a:buFont typeface="+mj-lt"/>
              <a:buAutoNum type="arabicPeriod"/>
            </a:pPr>
            <a:r>
              <a:rPr lang="it-IT" sz="1800" dirty="0">
                <a:solidFill>
                  <a:schemeClr val="tx1"/>
                </a:solidFill>
              </a:rPr>
              <a:t>Art 2, comma 9 </a:t>
            </a:r>
            <a:r>
              <a:rPr lang="it-IT" sz="1800" dirty="0" err="1">
                <a:solidFill>
                  <a:schemeClr val="tx1"/>
                </a:solidFill>
              </a:rPr>
              <a:t>quinquies</a:t>
            </a:r>
            <a:r>
              <a:rPr lang="it-IT" sz="1800" dirty="0">
                <a:solidFill>
                  <a:schemeClr val="tx1"/>
                </a:solidFill>
              </a:rPr>
              <a:t>    ““9-quinquies. Nei provvedimenti rilasciati in ritardo su istanza di parte </a:t>
            </a:r>
            <a:r>
              <a:rPr lang="it-IT" sz="1800" b="1" u="sng" dirty="0">
                <a:solidFill>
                  <a:schemeClr val="tx1"/>
                </a:solidFill>
              </a:rPr>
              <a:t>è espressamente indicato il termine previsto dalla legge o dai regolamenti di cui all'articolo 2 e quello effettivamente impiegato</a:t>
            </a:r>
            <a:r>
              <a:rPr lang="it-IT" sz="1800" dirty="0">
                <a:solidFill>
                  <a:schemeClr val="tx1"/>
                </a:solidFill>
              </a:rPr>
              <a:t>.”</a:t>
            </a:r>
          </a:p>
          <a:p>
            <a:endParaRPr lang="it-IT" sz="1600" dirty="0"/>
          </a:p>
        </p:txBody>
      </p:sp>
    </p:spTree>
    <p:extLst>
      <p:ext uri="{BB962C8B-B14F-4D97-AF65-F5344CB8AC3E}">
        <p14:creationId xmlns:p14="http://schemas.microsoft.com/office/powerpoint/2010/main" val="65329490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588</Words>
  <Application>Microsoft Office PowerPoint</Application>
  <PresentationFormat>Presentazione su schermo (4:3)</PresentationFormat>
  <Paragraphs>22</Paragraphs>
  <Slides>5</Slides>
  <Notes>1</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ATTESTAZIONE D’UFFICIO DELL’AVVENUTA FORMAZIONE DEL SILENZIO ASSENSO </vt:lpstr>
      <vt:lpstr>LA CONFERENZA DEI SERVIZI  DOPO IL DLGS 127/2016 </vt:lpstr>
      <vt:lpstr>Presentazione standard di PowerPoint</vt:lpstr>
      <vt:lpstr>Presentazione standard di PowerPoint</vt:lpstr>
      <vt:lpstr>NORME IN MATERIA DI RISPETTO DEI TERMINI Legge 241/1990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ATTESTAZIONE D’UFFICIO DELL’AVVENUTA FORMAZIONE DEL SILENZIO ASSENSO</dc:title>
  <dc:creator>LuisaM</dc:creator>
  <cp:lastModifiedBy>LuisaM</cp:lastModifiedBy>
  <cp:revision>7</cp:revision>
  <dcterms:created xsi:type="dcterms:W3CDTF">2021-01-27T08:35:38Z</dcterms:created>
  <dcterms:modified xsi:type="dcterms:W3CDTF">2021-01-27T09:20:03Z</dcterms:modified>
</cp:coreProperties>
</file>