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60" r:id="rId5"/>
    <p:sldId id="262" r:id="rId6"/>
    <p:sldId id="264" r:id="rId7"/>
    <p:sldId id="266" r:id="rId8"/>
    <p:sldId id="269" r:id="rId9"/>
    <p:sldId id="272" r:id="rId10"/>
    <p:sldId id="270" r:id="rId1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484742-68FC-482C-A846-2783E2AE7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E10F01-C910-4E29-BF3F-BEF076B36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A069C8-20A6-45FD-A636-EA31D71F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BA8206-C2FD-4318-8264-43872CF8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23582E-F239-42C0-8C25-E8390F7D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71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2BE81-997C-424F-938F-6CB1FA58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05E204-C238-459D-9616-9D5B0048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863491-E7B5-4441-AA50-6A71DD1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C5B148-5251-43A4-ADE2-DE0F4D0D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B242EA-154E-4D16-9CA6-FAD29596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94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8046F1-ED11-4EB4-B2C3-66176ABE6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185656-E636-44DF-B718-E8A50A4E4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890185-978B-428D-88FA-B8D2283F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512757-EE27-4CDD-B86A-1F532A63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11B47E-A4E6-4620-BD17-BAFDF205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87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3697C-F312-418A-96DE-1B4B2A44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1A8987-DA89-4EC3-8B82-E565AA36E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5B5F42-F722-45CC-B216-58DA9C87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83C5E9-5EB4-4B28-A50B-F7365EFE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53A2E8-876E-4EC1-B06C-6CF2A3CD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35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01539-F802-41AB-9117-E748008E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E591FC-DACC-4CFA-AC73-D94889B2B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54D134-096B-448C-8C34-9DF5D4E1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26E4B6-8BB7-4053-B561-818386DF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E5E919-E2FA-416E-A663-A7688CB4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9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BC743-C8C6-4E6D-B70B-7182C914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F60501-1372-4DAE-AB2A-421D478CD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B127FA-40CE-440C-8184-24EB6519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B52421-12CF-4B95-B761-9EEEA67B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B1B88B-C8A0-4C6D-81C9-942AB31B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870198-9A3D-4791-8050-CE0D046F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80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F00458-85F3-4835-BD6C-C00F7163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313918-9EEF-4AD6-B61D-68B5722DE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547027-BA40-4946-9D8B-AA7852B42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B9209B-2B6F-4452-8499-EE5E5AECF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D1FB06-6EBF-4557-9C29-F0F03005D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709ADD-B1CE-4D9F-AD00-61082AB9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71CD820-6DE1-48E8-96B2-C4A30A5E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88F473-0BF2-45A0-B2E2-CFD5304E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14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C5B30-C985-42E7-A3E8-D09504E5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B32C02-5789-46E2-AF0E-30BFBF22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67084E-B036-429D-B312-511168F4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1682E2-7508-4DB1-956E-A65145EE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38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7E13D70-D44A-4CF8-A16D-7C659906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454264-61EE-426D-A716-28D6095B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6DF79B-C59D-4700-B5F2-D779FF2C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86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4CBB6-D6E2-4DA5-8998-18620360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DDF194-F606-4355-9B02-8500F843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A4F527-FF21-4AAD-9BD9-F2E3FB2EF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A1EB0A-E3F7-4E4D-8D49-68615BB8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097530-7517-4052-B8D1-EBF7EC81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6573A1-2470-4256-81E5-BE34364B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0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E33E1-A6AB-4342-887E-B3571F1A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0BD6EA-48AD-4AA9-B194-559607C5E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77E2DA-B29B-485E-A893-3384C1AE3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6A4F7B-90C2-42CB-B116-AB70C692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A98CC1-7A21-4A6D-9E75-4EF3203E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A5EE84-0D84-44EF-AE5B-798CE98F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78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C83DAE-A05A-4F4F-B99B-26D94347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36FAED-8E8A-48C6-B997-C01F6035A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616AB0-3876-48EE-B515-4C10946DB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21570-6DF7-4D38-BFB9-13184E0AA65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598938-DB2B-4DA6-943F-3FAAAB4CB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5EEC2-43CD-45BC-A06E-94F17CDEE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0FED-DDE7-4C46-B019-4BA7957D7B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3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bosettiegatti.eu/info/norme/statali/2004_0042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898" y="1491047"/>
            <a:ext cx="9144001" cy="45214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1. LA «NUOVA RISTRUTTURAZIONE»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UN’IMPORTANTE OCCASIONE PER IL RINNOVO DELL’ITALIA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IL CONCETTO DI RISTRUTTURAZIONE E’ DA TEMPO PRESENTE NEL «CODICE DELL’EDILIZIA» (DPR 380/2001), NELLE NORME REGIONALI E NEI PIANI REGOLATORI DEI COMUNI.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LA LEGGE STATALE n. 120 </a:t>
            </a:r>
            <a:r>
              <a:rPr lang="it-IT" sz="2000"/>
              <a:t>del 1.09.2020 </a:t>
            </a:r>
            <a:r>
              <a:rPr lang="it-IT" sz="2000" dirty="0"/>
              <a:t>(</a:t>
            </a:r>
            <a:r>
              <a:rPr lang="it-IT" sz="2000" i="1" dirty="0"/>
              <a:t>CONVERSIONE IN LEGGE DEL D.L. 76/2020 «SEMPLIFICAZIONI»</a:t>
            </a:r>
            <a:r>
              <a:rPr lang="it-IT" sz="2000" dirty="0"/>
              <a:t>) </a:t>
            </a:r>
            <a:r>
              <a:rPr lang="it-IT" sz="2000" b="1" dirty="0"/>
              <a:t>HA TUTTAVIA  RECATO IMPORTANTI MODIFICHE </a:t>
            </a:r>
            <a:r>
              <a:rPr lang="it-IT" sz="2000" dirty="0"/>
              <a:t>, CHE RENDONO LA RISTRUTTURAZIONE EDILIZIA MAGGIORMENTE INTERESSANTE, AI FINI DI UN RAZIONALE E CORAGGIOSO RINNOVO URBANO.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E’ IMPORTANTE RICORDARE (</a:t>
            </a:r>
            <a:r>
              <a:rPr lang="it-IT" sz="2000" i="1" dirty="0"/>
              <a:t>IL RIFERIMENTO E’ ALL’INTERVENTO DELL’AVV. PIERO GOLINELLI</a:t>
            </a:r>
            <a:r>
              <a:rPr lang="it-IT" sz="2000" dirty="0"/>
              <a:t>) CHE SI TRATTA DI NORME  «</a:t>
            </a:r>
            <a:r>
              <a:rPr lang="it-IT" sz="2000" u="sng" dirty="0"/>
              <a:t>IMMEDIATAMENTE PREVALENTI</a:t>
            </a:r>
            <a:r>
              <a:rPr lang="it-IT" sz="2000" dirty="0"/>
              <a:t>», SIA SULLE LEGGI REGIONALI, SIA A MAGGIOR  RAGIONE SUI PRG (cfr. art. 2, comma 3, del DPR 380).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PARLIAMO DUNQUE NON DI «</a:t>
            </a:r>
            <a:r>
              <a:rPr lang="it-IT" sz="2000" i="1" dirty="0"/>
              <a:t>PROPOSTE</a:t>
            </a:r>
            <a:r>
              <a:rPr lang="it-IT" sz="2000" dirty="0"/>
              <a:t>», MA DI </a:t>
            </a:r>
            <a:r>
              <a:rPr lang="it-IT" sz="2000" b="1" dirty="0"/>
              <a:t>NORME  IMMEDIATAMENTE ED OBBLIGATORIAMENTE OPERATIVE,</a:t>
            </a:r>
            <a:r>
              <a:rPr lang="it-IT" sz="2000" dirty="0"/>
              <a:t> ALLE QUALI CONVIENE PERTANTO DEDICARE MASSIMA ATTENZIONE E PIENA ATTUAZIONE.</a:t>
            </a: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3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33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753" y="1484142"/>
            <a:ext cx="8601391" cy="46503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9. LA «NUOVA RISTRUTTURAZIONE»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ALCUNI PROBLEMI SPECIFICI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2060"/>
                </a:solidFill>
              </a:rPr>
              <a:t>5.  ANCORA SUL CAMBIO DI DESTINAZIONE D’USO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2060"/>
                </a:solidFill>
              </a:rPr>
              <a:t>	</a:t>
            </a:r>
            <a:r>
              <a:rPr lang="it-IT" sz="1800" dirty="0"/>
              <a:t>E’ anche il caso di ricordare che il semplice cambio di destinazione d’uso (non 	accompagnato da altre «</a:t>
            </a:r>
            <a:r>
              <a:rPr lang="it-IT" sz="1800"/>
              <a:t>deroghe», §* caso </a:t>
            </a:r>
            <a:r>
              <a:rPr lang="it-IT" sz="1800" dirty="0"/>
              <a:t>abbastanza comune nei casi di 	ristrutturazione) </a:t>
            </a:r>
            <a:r>
              <a:rPr lang="it-IT" sz="1800" u="sng" dirty="0"/>
              <a:t>non comporta più </a:t>
            </a:r>
            <a:r>
              <a:rPr lang="it-IT" sz="1800" dirty="0"/>
              <a:t>il versamento del «</a:t>
            </a:r>
            <a:r>
              <a:rPr lang="it-IT" sz="1800" b="1" dirty="0">
                <a:solidFill>
                  <a:srgbClr val="002060"/>
                </a:solidFill>
              </a:rPr>
              <a:t>Super-Onere» </a:t>
            </a:r>
            <a:r>
              <a:rPr lang="it-IT" sz="1800" dirty="0"/>
              <a:t>(modifica 	apportata al 	l’art. 16, comma 4, lettera d ter).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2060"/>
                </a:solidFill>
              </a:rPr>
              <a:t>6. UNA PUNTUALIZZAZIONE SUGLI ONERI DI URBANIZZAZIONE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La ristrutturazione presuppone l’esistenza di un edificio, sul quale si interviene.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E’ allora  bene tenere presente </a:t>
            </a:r>
            <a:r>
              <a:rPr lang="it-IT" sz="1800" b="1" dirty="0"/>
              <a:t>i commi 1 bis e 1 ter dell’art. 52, LR 56</a:t>
            </a:r>
            <a:r>
              <a:rPr lang="it-IT" sz="1800" dirty="0"/>
              <a:t>, che recitano: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</a:t>
            </a:r>
            <a:r>
              <a:rPr lang="it-IT" sz="1800" i="1" dirty="0"/>
              <a:t>1 bis. Le spese di urbanizzazione sono dovute se </a:t>
            </a:r>
            <a:r>
              <a:rPr lang="it-IT" sz="1800" b="1" i="1" dirty="0">
                <a:solidFill>
                  <a:schemeClr val="accent6">
                    <a:lumMod val="50000"/>
                  </a:schemeClr>
                </a:solidFill>
              </a:rPr>
              <a:t>l’intervento</a:t>
            </a:r>
            <a:r>
              <a:rPr lang="it-IT" sz="1800" i="1" dirty="0"/>
              <a:t> determina aumento del 	carico urbanistico, inteso come fabbisogno di standard o di opere di urbanizzazione 	(introdotto dalla LR 13/2013)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i="1" dirty="0"/>
              <a:t>	1 ter  Le spese di cui al comma 1 bis sono commisurate </a:t>
            </a:r>
            <a:r>
              <a:rPr lang="it-IT" sz="1800" i="1" u="sng" dirty="0"/>
              <a:t>all’entità del maggior carico</a:t>
            </a:r>
            <a:r>
              <a:rPr lang="it-IT" sz="1800" i="1" dirty="0"/>
              <a:t> 	urbanistico prodotto (introdotto dalla LR  16/2018).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i="1" dirty="0"/>
              <a:t>	</a:t>
            </a:r>
            <a:r>
              <a:rPr lang="it-IT" sz="1800" dirty="0"/>
              <a:t>Il concetto di «</a:t>
            </a:r>
            <a:r>
              <a:rPr lang="it-IT" sz="1800" u="sng" dirty="0"/>
              <a:t>onere differenziale</a:t>
            </a:r>
            <a:r>
              <a:rPr lang="it-IT" sz="1800" dirty="0"/>
              <a:t>» era già presente </a:t>
            </a:r>
            <a:r>
              <a:rPr lang="it-IT" sz="1800" b="1" dirty="0"/>
              <a:t>nei commi 5 e 6 dell’art. 8, LR 19/1999</a:t>
            </a:r>
            <a:r>
              <a:rPr lang="it-IT" sz="1800" dirty="0"/>
              <a:t>, che 	recita: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</a:t>
            </a:r>
            <a:r>
              <a:rPr lang="it-IT" sz="1800" i="1" dirty="0"/>
              <a:t>5. I </a:t>
            </a:r>
            <a:r>
              <a:rPr lang="it-IT" sz="1800" b="1" i="1" dirty="0">
                <a:solidFill>
                  <a:schemeClr val="accent6">
                    <a:lumMod val="50000"/>
                  </a:schemeClr>
                </a:solidFill>
              </a:rPr>
              <a:t>mutamenti delle destinazioni d’uso</a:t>
            </a:r>
            <a:r>
              <a:rPr lang="it-IT" sz="1800" i="1" dirty="0"/>
              <a:t>, anche in assenza di opere edilizie, sono onerosi solo nei 	casi in cui si verifichi il passaggio dall’una all’altra delle categorie elencate al comma 1.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i="1" dirty="0"/>
              <a:t>	6. L’onerosità è commisurata </a:t>
            </a:r>
            <a:r>
              <a:rPr lang="it-IT" sz="1800" i="1" u="sng" dirty="0"/>
              <a:t>alla differenza </a:t>
            </a:r>
            <a:r>
              <a:rPr lang="it-IT" sz="1800" i="1" dirty="0"/>
              <a:t>tra gli oneri dovuti per la classe della nuova 	destinazione e quelli dovuti per la destinazione in atto.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3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187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898" y="1491047"/>
            <a:ext cx="9144001" cy="45214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2. LA «NUOVA RISTRUTTURAZIONE»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UN’IMPORTANTE OCCASIONE PER IL RINNOVO DELL’ITALIA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000" dirty="0"/>
              <a:t>LA RISTRUTTURAZIONE EDILIZIA E’ DEFINITA DALL’ART. 3, comma 1, lettera d) DEL DPR 380.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000" dirty="0"/>
              <a:t>LA PRIMA PARTE DELLA DEFINIZIONE («</a:t>
            </a:r>
            <a:r>
              <a:rPr lang="it-IT" sz="2000" i="1" dirty="0"/>
              <a:t>ristrutturazione edilizia, gli interventi volti a trasformare….»</a:t>
            </a:r>
            <a:r>
              <a:rPr lang="it-IT" sz="2000" dirty="0"/>
              <a:t>) NON E’ STATA MUTATA DALLA LEGGE 120/2020.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000" dirty="0"/>
              <a:t>IL 3° E 4° PERIODO DELLA lettera d) SONO STATI INVECE PROFONDAMENTE INNOVATI DALLA L. 120, DEFINENDO QUELLA CHE CHIAMIAMO LA «NUOVA RISTRUTTURAZIONE».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000" dirty="0"/>
              <a:t>LA «NUOVA RISTRUTTURAZIONE» SI DIFFERENZIA IN 2 DIREZIONI: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it-IT" sz="1600" b="1" i="1" dirty="0">
                <a:solidFill>
                  <a:srgbClr val="0070C0"/>
                </a:solidFill>
              </a:rPr>
              <a:t>PER GLI EDIFICI «NON VINCOLATI» : AMPLIA DECISAMENTE LA CASISTICA DI INTERVENTO;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it-IT" sz="1600" b="1" i="1" dirty="0">
                <a:solidFill>
                  <a:srgbClr val="0070C0"/>
                </a:solidFill>
              </a:rPr>
              <a:t>PER GLI EDIFICI  TUTELATI DAL CODICE BB.CC.AA  (in ogni caso: quindi anche se sottoposti a vincoli generici, tipo «oltre 1600 metri slm») E PER GLI EDIFICI NEI CENTRI STORICI  («</a:t>
            </a:r>
            <a:r>
              <a:rPr lang="it-IT" sz="1600" b="1" i="1" u="sng" dirty="0">
                <a:solidFill>
                  <a:srgbClr val="0070C0"/>
                </a:solidFill>
              </a:rPr>
              <a:t>fatte salve le previsioni legislative e degli strumenti urbanistici»</a:t>
            </a:r>
            <a:r>
              <a:rPr lang="it-IT" sz="1600" b="1" i="1" dirty="0">
                <a:solidFill>
                  <a:srgbClr val="0070C0"/>
                </a:solidFill>
              </a:rPr>
              <a:t>) : SI HA RISTRUTTURAZIONE EDILIZIA SOLO SE SONO MANTENUTI SAGOMA, PROSPETTI, SEDIME E CARATTERISTICHE PLANIVOLUMETRICHE E TIPOLOGICHE, SENZA INCREMENTI DI VOLUMETRIA.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it-IT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3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898" y="1276643"/>
            <a:ext cx="9144001" cy="5405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2bis. LA «NUOVA » e la  «VECCHIA »  RISTRUTTURAZIONE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TESTI A CONFRONTO 2001-2020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0070C0"/>
                </a:solidFill>
              </a:rPr>
              <a:t>IL TESTO ORIGINARIO (2001)</a:t>
            </a:r>
          </a:p>
          <a:p>
            <a:pPr lvl="1" algn="just"/>
            <a:r>
              <a:rPr lang="it-IT" sz="1300" i="1" dirty="0"/>
              <a:t>d) "interventi di ristrutturazione edilizia", gli interventi rivolti a trasformare gli organismi edilizi mediante un insieme sistematico di opere che possono portare ad un organismo edilizio in tutto o in parte diverso dal precedente. </a:t>
            </a:r>
          </a:p>
          <a:p>
            <a:pPr lvl="1" algn="just"/>
            <a:r>
              <a:rPr lang="it-IT" sz="1300" i="1" dirty="0"/>
              <a:t>Tali interventi comprendono il ripristino o la sostituzione di alcuni elementi costitutivi dell'edificio, l'eliminazione, la modifica e l'inserimento di nuovi elementi ed impianti</a:t>
            </a:r>
            <a:r>
              <a:rPr lang="it-IT" sz="1300" dirty="0"/>
              <a:t>. </a:t>
            </a:r>
          </a:p>
          <a:p>
            <a:pPr lvl="1" algn="just"/>
            <a:r>
              <a:rPr lang="it-IT" sz="1300" dirty="0"/>
              <a:t>Nell'ambito degli interventi di ristrutturazione edilizia sono ricompresi anche quelli consistenti </a:t>
            </a:r>
            <a:r>
              <a:rPr lang="it-IT" sz="1300" b="1" u="sng" dirty="0"/>
              <a:t>nella demolizione e successiva fedele ricostruzione di un fabbricato </a:t>
            </a:r>
            <a:r>
              <a:rPr lang="it-IT" sz="1300" b="1" u="sng" dirty="0">
                <a:solidFill>
                  <a:srgbClr val="FF0000"/>
                </a:solidFill>
              </a:rPr>
              <a:t>identico</a:t>
            </a:r>
            <a:r>
              <a:rPr lang="it-IT" sz="1300" dirty="0">
                <a:solidFill>
                  <a:srgbClr val="FF0000"/>
                </a:solidFill>
              </a:rPr>
              <a:t>,</a:t>
            </a:r>
            <a:r>
              <a:rPr lang="it-IT" sz="1300" dirty="0"/>
              <a:t> quanto a sagoma, volumi, area di sedime e caratteristiche dei materiali, a quello preesistente, fatte salve le sole innovazioni necessarie per l'adeguamento alla normativa antisismica.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0070C0"/>
                </a:solidFill>
              </a:rPr>
              <a:t>IL TESTO OGGI VIGENTE (2020) </a:t>
            </a:r>
          </a:p>
          <a:p>
            <a:pPr lvl="1" algn="just"/>
            <a:r>
              <a:rPr lang="it-IT" sz="1300" i="1" dirty="0">
                <a:latin typeface="Calibri" panose="020F0502020204030204" pitchFamily="34" charset="0"/>
              </a:rPr>
              <a:t>d) "interventi di ristrutturazione edilizia", gli interventi rivolti a trasformare gli organismi edilizi mediante un insieme sistematico di opere che possono portare ad un organismo edilizio in tutto o in parte diverso dal precedente. </a:t>
            </a:r>
          </a:p>
          <a:p>
            <a:pPr lvl="1" algn="just"/>
            <a:r>
              <a:rPr lang="it-IT" sz="1300" i="1" dirty="0">
                <a:latin typeface="Calibri" panose="020F0502020204030204" pitchFamily="34" charset="0"/>
              </a:rPr>
              <a:t>Tali interventi comprendono il ripristino o la sostituzione di alcuni elementi costitutivi dell'edificio, l’eliminazione, la modifica e l'inserimento di nuovi elementi ed impianti. </a:t>
            </a:r>
          </a:p>
          <a:p>
            <a:pPr lvl="1" algn="just"/>
            <a:r>
              <a:rPr lang="it-IT" sz="1300" dirty="0">
                <a:latin typeface="Calibri" panose="020F0502020204030204" pitchFamily="34" charset="0"/>
              </a:rPr>
              <a:t>Nell’ambito degli interventi di ristrutturazione edilizia sono ricompresi altresì gli interventi </a:t>
            </a:r>
            <a:r>
              <a:rPr lang="it-IT" sz="1300" b="1" u="sng" dirty="0">
                <a:latin typeface="Calibri" panose="020F0502020204030204" pitchFamily="34" charset="0"/>
              </a:rPr>
              <a:t>di demolizione e ricostruzione di edifici esistenti con </a:t>
            </a:r>
            <a:r>
              <a:rPr lang="it-IT" sz="13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diversi</a:t>
            </a:r>
            <a:r>
              <a:rPr lang="it-IT" sz="1300" b="1" u="sng" dirty="0">
                <a:latin typeface="Calibri" panose="020F0502020204030204" pitchFamily="34" charset="0"/>
              </a:rPr>
              <a:t> sagoma, prospetti, sedime e caratteristiche planivolumetriche e tipologiche, con le innovazioni necessarie per l’adeguamento alla normativa antisismica, per l’applicazione della normativa sull’accessibilità, per l’istallazione di impianti tecnologici e per l’efficientamento energetico</a:t>
            </a:r>
            <a:r>
              <a:rPr lang="it-IT" sz="1300" dirty="0">
                <a:latin typeface="Calibri" panose="020F0502020204030204" pitchFamily="34" charset="0"/>
              </a:rPr>
              <a:t>. L’intervento può prevedere altresì, nei soli casi espressamente previsti dalla legislazione vigente o dagli strumenti urbanistici comunali, incrementi di volumetria anche per promuovere interventi di rigenerazione urbana. Costituiscono inoltre ristrutturazione edilizia gli interventi volti al ripristino di edifici, o parti di essi, eventualmente crollati o demoliti, attraverso la loro ricostruzione, purché sia possibile accertarne la preesistente consistenza. Rimane fermo che, con riferimento agli immobili sottoposti a tutela ai sensi del </a:t>
            </a:r>
            <a:r>
              <a:rPr lang="it-IT" sz="1300" dirty="0">
                <a:latin typeface="Calibri" panose="020F0502020204030204" pitchFamily="34" charset="0"/>
                <a:hlinkClick r:id="rId2"/>
              </a:rPr>
              <a:t>Codice dei beni culturali e del paesaggio di cui al decreto legislativo 22 gennaio 2004, n. 42</a:t>
            </a:r>
            <a:r>
              <a:rPr lang="it-IT" sz="1300" dirty="0">
                <a:latin typeface="Calibri" panose="020F0502020204030204" pitchFamily="34" charset="0"/>
              </a:rPr>
              <a:t>, nonché, fatte salve le previsioni legislative e degli strumenti urbanistici, a quelli ubicati nelle zone omogenee A di cui al decreto del Ministro per i lavori pubblici 2 aprile 1968, n. 1444, o in zone a queste assimilabili in base alla normativa regionale e ai piani urbanistici comunali, nei centri e nuclei storici consolidati e negli ulteriori ambiti di particolare pregio storico e architettonico, gli interventi di demolizione e ricostruzione e gli interventi di ripristino di edifici crollati o demoliti costituiscono interventi di ristrutturazione edilizia soltanto ove siano mantenuti sagoma, prospetti, sedime e caratteristiche planivolumetriche e tipologiche dell’edificio preesistente e non siano previsti incrementi di volumetria;</a:t>
            </a:r>
            <a:endParaRPr lang="it-IT" sz="13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4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94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898" y="1491047"/>
            <a:ext cx="9144001" cy="452144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3. LA «NUOVA RISTRUTTURAZIONE»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UN’IMPORTANTE OCCASIONE PER IL RINNOVO DELL’ITALIA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it-IT" dirty="0"/>
              <a:t>MERITA QUINDI ANALIZZARE NEL DETTAGLIO QUANTO E’ CONSENTITO DALLA NUOVA NORMA, SOPRATTUTTO NEL CASO DI INTERVENTI SU </a:t>
            </a:r>
            <a:r>
              <a:rPr lang="it-IT" b="1" dirty="0">
                <a:solidFill>
                  <a:srgbClr val="0070C0"/>
                </a:solidFill>
              </a:rPr>
              <a:t>EDIFICI «NORMALI»</a:t>
            </a:r>
            <a:r>
              <a:rPr lang="it-IT" dirty="0"/>
              <a:t>, CIOE’ NON SOTTOPOSTI A PARTICOLARI TIPI DI TUTELA DEL «CODICE» O DEL PRG.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it-IT" dirty="0"/>
              <a:t>PRESENTIAMO QUINDI UNA TABELLA RIASSUNTIVA, IN CUI ALCUNI </a:t>
            </a:r>
            <a:r>
              <a:rPr lang="it-IT" u="sng" dirty="0"/>
              <a:t>SEMPLICI SCHEMI GRAFICI</a:t>
            </a:r>
            <a:r>
              <a:rPr lang="it-IT" dirty="0"/>
              <a:t> HANNO LO SCOPO DI CHIARIRE  COSA E’ ORA CONSENTITO, NEI CASI IN CUI IL VIGENTE PRG AUTORIZZA L’INTERVENTO DI RISTRUTTURAZIONE.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it-IT" dirty="0"/>
              <a:t>E’ BENE INFATTI TENERE SEMPRE PRESENTE CHE LA NORMA DEL DPR 380 E’ IMMEDIATAMENTE PREVALENTE: E’ QUINDI SUFFICIENTE CHE IL PRG PREVEDA LA RISTRUTTURAZIONE; </a:t>
            </a:r>
            <a:r>
              <a:rPr lang="it-IT" b="1" dirty="0">
                <a:solidFill>
                  <a:srgbClr val="0070C0"/>
                </a:solidFill>
              </a:rPr>
              <a:t>ANCHE SE FOSSERO PRESENTI NEL PRG RICHIAMI ALLA «VECCHIA DEFINIZIONE» DI RISTRUTTURAZIONE, LA NUOVA DEFINIZIONE (IN QUANTO PRINCIPIO GENERALE DELLA LEGGE STATALE) E’ IMMEDIATAMENTE PREVALENTE.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it-IT" dirty="0"/>
              <a:t>VEDIAMO QUINDI GLI INTERVENTI AMMESSI DALLA NUOVA RISTRUTTURAZIONE.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3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1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15C88FE-3681-440D-BB5D-5591368A6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3" y="1613914"/>
            <a:ext cx="7415730" cy="5244086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1123" y="1040110"/>
            <a:ext cx="8756247" cy="45214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4. LA «NUOVA RISTRUTTURAZIONE»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SCHEMI GRAFICI DEGLI INTERVENTI AMMESSI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i="1" dirty="0">
                <a:solidFill>
                  <a:srgbClr val="0070C0"/>
                </a:solidFill>
              </a:rPr>
              <a:t>DEMOLIZIONE &amp; RICOSTRUZIONE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sz="20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4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81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F68E87-3C35-469D-9DD8-71C460B22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84" y="1684421"/>
            <a:ext cx="7560108" cy="559869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753" y="1183649"/>
            <a:ext cx="9028617" cy="48207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5. LA «NUOVA RISTRUTTURAZIONE»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SCHEMI GRAFICI DEGLI INTERVENTI AMMESSI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i="1" dirty="0">
                <a:solidFill>
                  <a:srgbClr val="0070C0"/>
                </a:solidFill>
              </a:rPr>
              <a:t>RICOSTRUZIONE con INNOVAZIONI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4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43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4102641-E771-428D-A761-1C289FF47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68" y="1853852"/>
            <a:ext cx="7420257" cy="531103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754" y="1137931"/>
            <a:ext cx="8601390" cy="57200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6. LA «NUOVA RISTRUTTURAZIONE»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SCHEMI GRAFICI DEGLI INTERVENTI AMMESSI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i="1" dirty="0">
                <a:solidFill>
                  <a:srgbClr val="0070C0"/>
                </a:solidFill>
              </a:rPr>
              <a:t>RIPRISTINI &amp; EDIFICI VINCOLATI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4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43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753" y="1354015"/>
            <a:ext cx="8601391" cy="46503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7. LA «NUOVA RISTRUTTURAZIONE»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ALCUNI PROBLEMI SPECIFICI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b="1" dirty="0">
                <a:solidFill>
                  <a:srgbClr val="002060"/>
                </a:solidFill>
              </a:rPr>
              <a:t>LA RISTRUTTURAZIONE HA «LIMITI DIMENSIONALI»?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2060"/>
                </a:solidFill>
              </a:rPr>
              <a:t>	</a:t>
            </a:r>
            <a:r>
              <a:rPr lang="it-IT" sz="1800" dirty="0"/>
              <a:t>Non ci sono riferimenti normativi che limitino la «dimensione» dell’edificio da ristrutturare: la 	ristrutturazione può quindi riferirsi anche a d edifici di grandi dimensioni.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Con riferimento alle operazioni di riuso urbano, gli interventi di «nuova 	ristrutturazione» possono quindi coincidere con alcuni interventi attuabili ai sensi della 	Legge 106/2011.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La «ristrutturazione edilizia» non può ovviamente sconfinare nella «ristrutturazione 	urbanistica», normata dalla  lettera f)  dello stesso art 3, comma 1 del DPR 380.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Gli interventi ex Legge 106/2011 non hanno invece questo limite, e possono quindi 	comprendere anche la ristrutturazione urbanistica.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2060"/>
                </a:solidFill>
              </a:rPr>
              <a:t>2. LA RISTRUTTURAZIONE ED I CAMBI DI DESTINAZIONE.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La ristrutturazione non esclude il cambio di destinazione (anche in questo caso, «a 	prescindere» 	da diverse norme locali).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Sono ovviamente impossibili mutamenti che siano esplicitamente vietati.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Se c’è cambio di destinazione e </a:t>
            </a:r>
            <a:r>
              <a:rPr lang="it-IT" sz="1800" u="sng" dirty="0"/>
              <a:t>se l’edificio si trova in «Zona A»</a:t>
            </a:r>
            <a:r>
              <a:rPr lang="it-IT" sz="1800" dirty="0"/>
              <a:t>, si procede tuttavia con 	Permesso di Costruire, e non con CILA  (</a:t>
            </a:r>
            <a:r>
              <a:rPr lang="it-IT" sz="1800" i="1" dirty="0"/>
              <a:t>esempio di prevalenza della norma statale sul tipo di 	titolo abilitativo – DPR 380, art. 10, comma 1, lettera c – sulla norma regionale – art. 8, LR 1	9/99 – che 	consentirebbe anche la CILA</a:t>
            </a:r>
            <a:r>
              <a:rPr lang="it-IT" sz="1800" dirty="0"/>
              <a:t>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  <a:p>
            <a:pPr algn="just"/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3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96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A40E0-2034-4E03-81AE-BEEE9305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53" y="175846"/>
            <a:ext cx="8425959" cy="113245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sz="2400" dirty="0"/>
              <a:t>                      «</a:t>
            </a:r>
            <a:r>
              <a:rPr lang="it-IT" sz="2200" b="1" i="1" dirty="0"/>
              <a:t>I GIOVEDI’  DELLA SITUAZIONE  NORMATIVA DELL’EDILIZIA</a:t>
            </a:r>
            <a:r>
              <a:rPr lang="it-IT" sz="2200" dirty="0"/>
              <a:t>»</a:t>
            </a:r>
            <a:br>
              <a:rPr lang="it-IT" sz="2200" dirty="0"/>
            </a:br>
            <a:r>
              <a:rPr lang="it-IT" sz="2200" b="1" dirty="0"/>
              <a:t>                                                      MODULO 1</a:t>
            </a:r>
            <a:br>
              <a:rPr lang="it-IT" sz="2200" b="1" dirty="0"/>
            </a:br>
            <a:r>
              <a:rPr lang="it-IT" sz="2200" dirty="0">
                <a:solidFill>
                  <a:srgbClr val="0070C0"/>
                </a:solidFill>
              </a:rPr>
              <a:t>                                                 28 gennaio 2021</a:t>
            </a:r>
            <a:br>
              <a:rPr lang="it-IT" sz="2400" dirty="0"/>
            </a:br>
            <a:r>
              <a:rPr lang="it-IT" sz="2400" dirty="0"/>
              <a:t>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FFDA82-80BD-46DB-8ADA-2B6165440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753" y="1354015"/>
            <a:ext cx="8601391" cy="46503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8. LA «NUOVA RISTRUTTURAZIONE»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ALCUNI PROBLEMI SPECIFICI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2060"/>
                </a:solidFill>
              </a:rPr>
              <a:t>3. LA RISTRUTTURAZIONE E LA «DEROGA»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2060"/>
                </a:solidFill>
              </a:rPr>
              <a:t>	</a:t>
            </a:r>
            <a:r>
              <a:rPr lang="it-IT" sz="1800" dirty="0"/>
              <a:t>La ristrutturazione, in quanto tale, non è una «deroga», ma un tipo di 	intervento; essa non comporta di conseguenza nessun «</a:t>
            </a:r>
            <a:r>
              <a:rPr lang="it-IT" sz="1800" b="1" dirty="0">
                <a:solidFill>
                  <a:srgbClr val="002060"/>
                </a:solidFill>
              </a:rPr>
              <a:t>Super-Onere</a:t>
            </a:r>
            <a:r>
              <a:rPr lang="it-IT" sz="1800" dirty="0"/>
              <a:t>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E’ ammesso tuttavia attuare interventi di ristrutturazione che comportino il 	ricorso alla «deroga» (</a:t>
            </a:r>
            <a:r>
              <a:rPr lang="it-IT" sz="1800" u="sng" dirty="0"/>
              <a:t>art. 14, comma 1-bis</a:t>
            </a:r>
            <a:r>
              <a:rPr lang="it-IT" sz="1800" dirty="0"/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2060"/>
                </a:solidFill>
              </a:rPr>
              <a:t>4. A PROPOSITO DI DEROGHE…… </a:t>
            </a:r>
            <a:r>
              <a:rPr lang="it-IT" sz="1800" dirty="0"/>
              <a:t>	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	E’ il caso di ricordare che il nuovo testo </a:t>
            </a:r>
            <a:r>
              <a:rPr lang="it-IT" sz="1800" u="sng" dirty="0"/>
              <a:t>dell’art. 14, comma 3</a:t>
            </a:r>
            <a:r>
              <a:rPr lang="it-IT" sz="1800" dirty="0"/>
              <a:t>, comprende tra le 	possibili 	deroghe per tutti i tipi di intervento (</a:t>
            </a:r>
            <a:r>
              <a:rPr lang="it-IT" sz="1800" i="1" dirty="0"/>
              <a:t>e non solo più per le 	ristrutturazioni</a:t>
            </a:r>
            <a:r>
              <a:rPr lang="it-IT" sz="1800" dirty="0"/>
              <a:t>…) il cambio di destinazione  (</a:t>
            </a:r>
            <a:r>
              <a:rPr lang="it-IT" sz="1800" i="1" dirty="0"/>
              <a:t>se ovviamente vietato</a:t>
            </a:r>
            <a:r>
              <a:rPr lang="it-IT" sz="1800" dirty="0"/>
              <a:t>…).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  <a:p>
            <a:pPr algn="just"/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FA409-218F-42FF-8A21-004BE0F4B012}"/>
              </a:ext>
            </a:extLst>
          </p:cNvPr>
          <p:cNvSpPr/>
          <p:nvPr/>
        </p:nvSpPr>
        <p:spPr>
          <a:xfrm>
            <a:off x="9566031" y="3516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35" y="518985"/>
            <a:ext cx="1449860" cy="6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magine 1" descr="marchio fondazione geo_2016"/>
          <p:cNvPicPr>
            <a:picLocks noChangeAspect="1" noChangeArrowheads="1"/>
          </p:cNvPicPr>
          <p:nvPr/>
        </p:nvPicPr>
        <p:blipFill>
          <a:blip r:embed="rId3" cstate="print"/>
          <a:srcRect l="33348" t="40446" r="23820" b="40446"/>
          <a:stretch>
            <a:fillRect/>
          </a:stretch>
        </p:blipFill>
        <p:spPr bwMode="auto">
          <a:xfrm>
            <a:off x="790831" y="1491048"/>
            <a:ext cx="1174183" cy="7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155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1909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di Office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  <vt:lpstr>                      «I GIOVEDI’  DELLA SITUAZIONE  NORMATIVA DELL’EDILIZIA»                                                       MODULO 1                                                  28 gennaio 2021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«I GIOVEDI’  DELLA SITUAZIONE  NORMATIVA DELL’EDILIZIA»                                                       MODULO 1                                                  28 gennaio 2021</dc:title>
  <dc:creator>livio.dezzani@gmail.com</dc:creator>
  <cp:lastModifiedBy>livio.dezzani@gmail.com</cp:lastModifiedBy>
  <cp:revision>38</cp:revision>
  <cp:lastPrinted>2021-01-27T14:00:40Z</cp:lastPrinted>
  <dcterms:created xsi:type="dcterms:W3CDTF">2021-01-20T20:25:22Z</dcterms:created>
  <dcterms:modified xsi:type="dcterms:W3CDTF">2021-01-27T14:04:57Z</dcterms:modified>
</cp:coreProperties>
</file>